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media/image25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315" r:id="rId3"/>
    <p:sldId id="310" r:id="rId4"/>
    <p:sldId id="263" r:id="rId5"/>
    <p:sldId id="264" r:id="rId6"/>
    <p:sldId id="31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304" r:id="rId15"/>
    <p:sldId id="305" r:id="rId16"/>
    <p:sldId id="272" r:id="rId17"/>
    <p:sldId id="306" r:id="rId18"/>
    <p:sldId id="257" r:id="rId19"/>
    <p:sldId id="273" r:id="rId20"/>
    <p:sldId id="307" r:id="rId21"/>
    <p:sldId id="308" r:id="rId22"/>
    <p:sldId id="316" r:id="rId23"/>
    <p:sldId id="309" r:id="rId24"/>
    <p:sldId id="317" r:id="rId25"/>
    <p:sldId id="258" r:id="rId26"/>
    <p:sldId id="259" r:id="rId27"/>
    <p:sldId id="276" r:id="rId28"/>
    <p:sldId id="260" r:id="rId29"/>
    <p:sldId id="261" r:id="rId30"/>
    <p:sldId id="262" r:id="rId31"/>
    <p:sldId id="318" r:id="rId32"/>
    <p:sldId id="321" r:id="rId33"/>
    <p:sldId id="325" r:id="rId34"/>
    <p:sldId id="322" r:id="rId35"/>
    <p:sldId id="332" r:id="rId36"/>
    <p:sldId id="323" r:id="rId37"/>
    <p:sldId id="320" r:id="rId38"/>
    <p:sldId id="280" r:id="rId39"/>
    <p:sldId id="334" r:id="rId40"/>
    <p:sldId id="326" r:id="rId41"/>
    <p:sldId id="327" r:id="rId42"/>
    <p:sldId id="282" r:id="rId43"/>
    <p:sldId id="312" r:id="rId44"/>
    <p:sldId id="274" r:id="rId45"/>
    <p:sldId id="328" r:id="rId46"/>
    <p:sldId id="283" r:id="rId47"/>
    <p:sldId id="313" r:id="rId48"/>
    <p:sldId id="284" r:id="rId49"/>
    <p:sldId id="314" r:id="rId50"/>
    <p:sldId id="329" r:id="rId51"/>
    <p:sldId id="330" r:id="rId52"/>
    <p:sldId id="285" r:id="rId53"/>
    <p:sldId id="331" r:id="rId54"/>
    <p:sldId id="333" r:id="rId55"/>
    <p:sldId id="295" r:id="rId56"/>
    <p:sldId id="296" r:id="rId5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81740F-C5E8-4AD0-8179-8DB47A02E643}" v="7" dt="2024-08-24T16:55:22.84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3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Solberg" userId="8a9c92aa-359b-4f17-8dbc-e9d7f919b127" providerId="ADAL" clId="{5781740F-C5E8-4AD0-8179-8DB47A02E643}"/>
    <pc:docChg chg="addSld delSld modSld">
      <pc:chgData name="Steven Solberg" userId="8a9c92aa-359b-4f17-8dbc-e9d7f919b127" providerId="ADAL" clId="{5781740F-C5E8-4AD0-8179-8DB47A02E643}" dt="2024-08-30T21:20:05.137" v="51" actId="2696"/>
      <pc:docMkLst>
        <pc:docMk/>
      </pc:docMkLst>
      <pc:sldChg chg="del">
        <pc:chgData name="Steven Solberg" userId="8a9c92aa-359b-4f17-8dbc-e9d7f919b127" providerId="ADAL" clId="{5781740F-C5E8-4AD0-8179-8DB47A02E643}" dt="2024-08-30T21:20:05.137" v="51" actId="2696"/>
        <pc:sldMkLst>
          <pc:docMk/>
          <pc:sldMk cId="2802441782" sldId="275"/>
        </pc:sldMkLst>
      </pc:sldChg>
      <pc:sldChg chg="addSp modSp new mod">
        <pc:chgData name="Steven Solberg" userId="8a9c92aa-359b-4f17-8dbc-e9d7f919b127" providerId="ADAL" clId="{5781740F-C5E8-4AD0-8179-8DB47A02E643}" dt="2024-08-19T23:49:03.707" v="8" actId="692"/>
        <pc:sldMkLst>
          <pc:docMk/>
          <pc:sldMk cId="3597984000" sldId="333"/>
        </pc:sldMkLst>
        <pc:picChg chg="add mod">
          <ac:chgData name="Steven Solberg" userId="8a9c92aa-359b-4f17-8dbc-e9d7f919b127" providerId="ADAL" clId="{5781740F-C5E8-4AD0-8179-8DB47A02E643}" dt="2024-08-19T23:49:03.707" v="8" actId="692"/>
          <ac:picMkLst>
            <pc:docMk/>
            <pc:sldMk cId="3597984000" sldId="333"/>
            <ac:picMk id="6" creationId="{899A26CD-5470-86E3-E299-685800936BB2}"/>
          </ac:picMkLst>
        </pc:picChg>
      </pc:sldChg>
      <pc:sldChg chg="addSp modSp add mod">
        <pc:chgData name="Steven Solberg" userId="8a9c92aa-359b-4f17-8dbc-e9d7f919b127" providerId="ADAL" clId="{5781740F-C5E8-4AD0-8179-8DB47A02E643}" dt="2024-08-24T16:55:30.124" v="50" actId="1076"/>
        <pc:sldMkLst>
          <pc:docMk/>
          <pc:sldMk cId="1022734906" sldId="334"/>
        </pc:sldMkLst>
        <pc:spChg chg="add mod">
          <ac:chgData name="Steven Solberg" userId="8a9c92aa-359b-4f17-8dbc-e9d7f919b127" providerId="ADAL" clId="{5781740F-C5E8-4AD0-8179-8DB47A02E643}" dt="2024-08-24T16:55:30.124" v="50" actId="1076"/>
          <ac:spMkLst>
            <pc:docMk/>
            <pc:sldMk cId="1022734906" sldId="334"/>
            <ac:spMk id="4" creationId="{AB22F888-2818-CD5B-A9C0-410FBF18CB2D}"/>
          </ac:spMkLst>
        </pc:spChg>
        <pc:picChg chg="add mod">
          <ac:chgData name="Steven Solberg" userId="8a9c92aa-359b-4f17-8dbc-e9d7f919b127" providerId="ADAL" clId="{5781740F-C5E8-4AD0-8179-8DB47A02E643}" dt="2024-08-24T16:55:22.844" v="49" actId="14100"/>
          <ac:picMkLst>
            <pc:docMk/>
            <pc:sldMk cId="1022734906" sldId="334"/>
            <ac:picMk id="1026" creationId="{DC5B3B10-4FAF-174E-A821-D41719B99E4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A4B18F-BC97-4661-851A-5CE734567C69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82BDF-35F3-4B94-A180-52D045E1D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3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94515-00D2-4DFA-A3DF-B5AC049D09E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57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Key 3 or designated delegate can only accept youth, only COR and their designated delegates can accept both youth and </a:t>
            </a:r>
            <a:r>
              <a:rPr lang="en-US"/>
              <a:t>adults.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994515-00D2-4DFA-A3DF-B5AC049D09E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5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602861" y="2479357"/>
            <a:ext cx="2986277" cy="940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0" i="0">
                <a:solidFill>
                  <a:srgbClr val="EC174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EC174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5E9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EC174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rgbClr val="EC174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3BAB7-BF78-FDF5-888B-A027EF1B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0C24A-A58F-E93D-973D-090C57FBE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CBCE7D-004E-5F1A-7C78-7CB4778E2E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F3062F-DF6F-BD05-9279-C67550A61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BFE322-A4C0-92F7-67C9-C7B781EA0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397A7-8F23-DFB2-C98A-5844AF29B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F082-99F8-45FB-86DA-F595FE4E96BD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420A63-AB0B-D3E6-7C26-63D8E2E7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F5112-0107-F297-11D3-7595753D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FC01-4972-4FAB-8706-8413EF7E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0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BF9B1-A055-E728-7E01-9BD27252A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7719C-A54A-DD7C-6DE0-176FA32DB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43775-EB62-A1B2-7819-DB124D52BE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07030-6C5A-643E-4154-CD13644D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F082-99F8-45FB-86DA-F595FE4E96BD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9EB46-DBE7-275B-0934-DFC40035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D76A2F-B525-C296-67AF-4FA5FA85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FC01-4972-4FAB-8706-8413EF7E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2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5F539-1A11-7373-BDC2-AA6FE78E5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E560A-E941-58CD-6E56-370171C3B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43B4E3-6528-E969-638B-7DCA5A865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BA178B-A57F-1E25-F931-B2883CDC3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F082-99F8-45FB-86DA-F595FE4E96BD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AD58F-8700-59F7-EAE7-DAE1125B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DC501-E4FC-2455-49D0-EF750CDD7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3FC01-4972-4FAB-8706-8413EF7E2C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4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19100" y="5595620"/>
            <a:ext cx="11430000" cy="10998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6732" y="1836356"/>
            <a:ext cx="11138535" cy="2184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EC174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159" y="3016503"/>
            <a:ext cx="11155680" cy="33235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5E9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lab.howie.tw/2019/01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player.vimeo.com/video/918466705?app_id=122963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lab.howie.tw/2019/01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70919" y="6424612"/>
            <a:ext cx="1073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888888"/>
                </a:solidFill>
                <a:latin typeface="Trebuchet MS"/>
                <a:cs typeface="Trebuchet MS"/>
              </a:rPr>
              <a:t>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08860" y="137160"/>
            <a:ext cx="7574280" cy="50495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78560" y="5113020"/>
            <a:ext cx="9781540" cy="1244600"/>
          </a:xfrm>
          <a:custGeom>
            <a:avLst/>
            <a:gdLst/>
            <a:ahLst/>
            <a:cxnLst/>
            <a:rect l="l" t="t" r="r" b="b"/>
            <a:pathLst>
              <a:path w="9781540" h="1244600">
                <a:moveTo>
                  <a:pt x="0" y="1244599"/>
                </a:moveTo>
                <a:lnTo>
                  <a:pt x="9781540" y="1244599"/>
                </a:lnTo>
                <a:lnTo>
                  <a:pt x="9781540" y="0"/>
                </a:lnTo>
                <a:lnTo>
                  <a:pt x="0" y="0"/>
                </a:lnTo>
                <a:lnTo>
                  <a:pt x="0" y="12445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415415" y="5149596"/>
            <a:ext cx="9307830" cy="10448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900"/>
              </a:lnSpc>
              <a:spcBef>
                <a:spcPts val="95"/>
              </a:spcBef>
            </a:pPr>
            <a:r>
              <a:rPr sz="2900" b="1" spc="-5" dirty="0">
                <a:solidFill>
                  <a:srgbClr val="001F5F"/>
                </a:solidFill>
                <a:latin typeface="Calibri"/>
                <a:cs typeface="Calibri"/>
              </a:rPr>
              <a:t>BSA </a:t>
            </a:r>
            <a:r>
              <a:rPr sz="2900" b="1" dirty="0">
                <a:solidFill>
                  <a:srgbClr val="001F5F"/>
                </a:solidFill>
                <a:latin typeface="Calibri"/>
                <a:cs typeface="Calibri"/>
              </a:rPr>
              <a:t>Annual </a:t>
            </a:r>
            <a:r>
              <a:rPr sz="2900" b="1" spc="5" dirty="0">
                <a:solidFill>
                  <a:srgbClr val="001F5F"/>
                </a:solidFill>
                <a:latin typeface="Calibri"/>
                <a:cs typeface="Calibri"/>
              </a:rPr>
              <a:t>Membership </a:t>
            </a:r>
            <a:endParaRPr lang="en-US" sz="2900" b="1" spc="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17900"/>
              </a:lnSpc>
              <a:spcBef>
                <a:spcPts val="95"/>
              </a:spcBef>
            </a:pPr>
            <a:r>
              <a:rPr sz="2900" b="1" dirty="0">
                <a:solidFill>
                  <a:srgbClr val="001F5F"/>
                </a:solidFill>
                <a:latin typeface="Calibri"/>
                <a:cs typeface="Calibri"/>
              </a:rPr>
              <a:t>and </a:t>
            </a:r>
            <a:r>
              <a:rPr sz="2900" b="1" spc="5" dirty="0">
                <a:solidFill>
                  <a:srgbClr val="001F5F"/>
                </a:solidFill>
                <a:latin typeface="Calibri"/>
                <a:cs typeface="Calibri"/>
              </a:rPr>
              <a:t>Unit </a:t>
            </a:r>
            <a:r>
              <a:rPr sz="2900" b="1" spc="-5" dirty="0">
                <a:solidFill>
                  <a:srgbClr val="001F5F"/>
                </a:solidFill>
                <a:latin typeface="Calibri"/>
                <a:cs typeface="Calibri"/>
              </a:rPr>
              <a:t>Renewal </a:t>
            </a:r>
            <a:r>
              <a:rPr sz="2900" b="1" dirty="0">
                <a:solidFill>
                  <a:srgbClr val="001F5F"/>
                </a:solidFill>
                <a:latin typeface="Calibri"/>
                <a:cs typeface="Calibri"/>
              </a:rPr>
              <a:t>Process</a:t>
            </a:r>
            <a:endParaRPr sz="29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8900" y="299720"/>
            <a:ext cx="9527794" cy="63121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300" y="325120"/>
            <a:ext cx="9423400" cy="6207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8900" y="424180"/>
            <a:ext cx="9527794" cy="59032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300" y="449580"/>
            <a:ext cx="9423400" cy="57988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68043" y="1756654"/>
            <a:ext cx="9504934" cy="33937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4300" y="1772920"/>
            <a:ext cx="9423400" cy="3312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100" y="589280"/>
            <a:ext cx="9629394" cy="6081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33500" y="614680"/>
            <a:ext cx="9525000" cy="5976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78CA8-3E76-AD0A-A0C7-132C5C442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1942"/>
            <a:ext cx="9888330" cy="6554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3E8E6-774D-310B-FFE2-D3E0BE74E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19200"/>
            <a:ext cx="599499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5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49DE0F-B1D5-08F5-5035-A182DB263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946" y="0"/>
            <a:ext cx="28101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260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8416" y="2479357"/>
            <a:ext cx="899058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-145" dirty="0">
                <a:solidFill>
                  <a:srgbClr val="EC1745"/>
                </a:solidFill>
                <a:latin typeface="Calibri"/>
                <a:cs typeface="Calibri"/>
              </a:rPr>
              <a:t>2. </a:t>
            </a:r>
            <a:r>
              <a:rPr sz="6000" spc="-145" dirty="0">
                <a:solidFill>
                  <a:srgbClr val="EC1745"/>
                </a:solidFill>
                <a:latin typeface="Calibri"/>
                <a:cs typeface="Calibri"/>
              </a:rPr>
              <a:t>Member </a:t>
            </a:r>
            <a:r>
              <a:rPr sz="6000" spc="35" dirty="0">
                <a:solidFill>
                  <a:srgbClr val="EC1745"/>
                </a:solidFill>
                <a:latin typeface="Calibri"/>
                <a:cs typeface="Calibri"/>
              </a:rPr>
              <a:t>Renewal</a:t>
            </a:r>
            <a:r>
              <a:rPr sz="6000" spc="-325" dirty="0">
                <a:solidFill>
                  <a:srgbClr val="EC1745"/>
                </a:solidFill>
                <a:latin typeface="Calibri"/>
                <a:cs typeface="Calibri"/>
              </a:rPr>
              <a:t> </a:t>
            </a:r>
            <a:r>
              <a:rPr sz="6000" spc="145" dirty="0">
                <a:solidFill>
                  <a:srgbClr val="EC1745"/>
                </a:solidFill>
                <a:latin typeface="Calibri"/>
                <a:cs typeface="Calibri"/>
              </a:rPr>
              <a:t>Process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11471" y="3578225"/>
            <a:ext cx="2374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005E9E"/>
                </a:solidFill>
                <a:latin typeface="Trebuchet MS"/>
                <a:cs typeface="Trebuchet MS"/>
              </a:rPr>
              <a:t>Personal</a:t>
            </a:r>
            <a:r>
              <a:rPr sz="2400" spc="-250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25" dirty="0">
                <a:solidFill>
                  <a:srgbClr val="005E9E"/>
                </a:solidFill>
                <a:latin typeface="Trebuchet MS"/>
                <a:cs typeface="Trebuchet MS"/>
              </a:rPr>
              <a:t>Renewal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1925-20D1-04B0-2AC7-6E8C4183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F99FD-0874-2CFD-2B7B-C585DC9E5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ad with a crossroad in the middle of a green field&#10;&#10;Description automatically generated">
            <a:extLst>
              <a:ext uri="{FF2B5EF4-FFF2-40B4-BE49-F238E27FC236}">
                <a16:creationId xmlns:a16="http://schemas.microsoft.com/office/drawing/2014/main" id="{F639A11E-2737-D810-1754-FCE21456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107950"/>
            <a:ext cx="11430000" cy="664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6519A-93A5-42C0-20DC-7E841FD13489}"/>
              </a:ext>
            </a:extLst>
          </p:cNvPr>
          <p:cNvSpPr txBox="1"/>
          <p:nvPr/>
        </p:nvSpPr>
        <p:spPr>
          <a:xfrm>
            <a:off x="381000" y="6750050"/>
            <a:ext cx="1143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lab.howie.tw/2019/0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867767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40867-D294-0FF5-E313-990F20B7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Member Renewal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43E19-504A-568F-8E9B-16C07DB7F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membership terms are 12 months</a:t>
            </a:r>
          </a:p>
          <a:p>
            <a:r>
              <a:rPr lang="en-US" dirty="0"/>
              <a:t>Parents or Leaders can renew 2 months BEFORE membership expires</a:t>
            </a:r>
          </a:p>
          <a:p>
            <a:r>
              <a:rPr lang="en-US" dirty="0"/>
              <a:t>There is a 2 month “lapsed” period after the expiration date</a:t>
            </a:r>
          </a:p>
          <a:p>
            <a:r>
              <a:rPr lang="en-US" dirty="0"/>
              <a:t>If registered in multiple positions, select and renew the primary position.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982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617725"/>
            <a:ext cx="12191999" cy="2240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11800"/>
            <a:ext cx="12192000" cy="2046605"/>
          </a:xfrm>
          <a:custGeom>
            <a:avLst/>
            <a:gdLst/>
            <a:ahLst/>
            <a:cxnLst/>
            <a:rect l="l" t="t" r="r" b="b"/>
            <a:pathLst>
              <a:path w="12192000" h="2046604">
                <a:moveTo>
                  <a:pt x="8923958" y="0"/>
                </a:moveTo>
                <a:lnTo>
                  <a:pt x="8746048" y="352"/>
                </a:lnTo>
                <a:lnTo>
                  <a:pt x="8075555" y="9679"/>
                </a:lnTo>
                <a:lnTo>
                  <a:pt x="7459048" y="30092"/>
                </a:lnTo>
                <a:lnTo>
                  <a:pt x="6786943" y="65109"/>
                </a:lnTo>
                <a:lnTo>
                  <a:pt x="3619499" y="290704"/>
                </a:lnTo>
                <a:lnTo>
                  <a:pt x="2574397" y="339610"/>
                </a:lnTo>
                <a:lnTo>
                  <a:pt x="1429836" y="371297"/>
                </a:lnTo>
                <a:lnTo>
                  <a:pt x="0" y="384023"/>
                </a:lnTo>
                <a:lnTo>
                  <a:pt x="0" y="2046199"/>
                </a:lnTo>
                <a:lnTo>
                  <a:pt x="12192000" y="2046199"/>
                </a:lnTo>
                <a:lnTo>
                  <a:pt x="12192000" y="110592"/>
                </a:lnTo>
                <a:lnTo>
                  <a:pt x="10839760" y="42476"/>
                </a:lnTo>
                <a:lnTo>
                  <a:pt x="9819131" y="10226"/>
                </a:lnTo>
                <a:lnTo>
                  <a:pt x="9045110" y="239"/>
                </a:lnTo>
                <a:lnTo>
                  <a:pt x="8923958" y="0"/>
                </a:lnTo>
                <a:close/>
              </a:path>
            </a:pathLst>
          </a:custGeom>
          <a:solidFill>
            <a:srgbClr val="F3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0320" y="0"/>
            <a:ext cx="8028241" cy="1510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0080" y="0"/>
            <a:ext cx="7780020" cy="1371600"/>
          </a:xfrm>
          <a:custGeom>
            <a:avLst/>
            <a:gdLst/>
            <a:ahLst/>
            <a:cxnLst/>
            <a:rect l="l" t="t" r="r" b="b"/>
            <a:pathLst>
              <a:path w="7780020" h="1371600">
                <a:moveTo>
                  <a:pt x="7780020" y="0"/>
                </a:moveTo>
                <a:lnTo>
                  <a:pt x="0" y="0"/>
                </a:lnTo>
                <a:lnTo>
                  <a:pt x="8305" y="1371600"/>
                </a:lnTo>
                <a:lnTo>
                  <a:pt x="7780020" y="1188720"/>
                </a:lnTo>
                <a:lnTo>
                  <a:pt x="7780020" y="0"/>
                </a:lnTo>
                <a:close/>
              </a:path>
            </a:pathLst>
          </a:custGeom>
          <a:solidFill>
            <a:srgbClr val="003E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5162" y="2037447"/>
            <a:ext cx="5323383" cy="8989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19" y="2049767"/>
            <a:ext cx="2858008" cy="9809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0880" y="2113279"/>
            <a:ext cx="5156200" cy="731520"/>
          </a:xfrm>
          <a:custGeom>
            <a:avLst/>
            <a:gdLst/>
            <a:ahLst/>
            <a:cxnLst/>
            <a:rect l="l" t="t" r="r" b="b"/>
            <a:pathLst>
              <a:path w="5156200" h="731519">
                <a:moveTo>
                  <a:pt x="0" y="731520"/>
                </a:moveTo>
                <a:lnTo>
                  <a:pt x="5156200" y="731520"/>
                </a:lnTo>
                <a:lnTo>
                  <a:pt x="515620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9282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0880" y="2181225"/>
            <a:ext cx="5156200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ts val="152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275217"/>
                </a:solidFill>
                <a:latin typeface="Arial"/>
                <a:cs typeface="Arial"/>
              </a:rPr>
              <a:t>Auto Renewal</a:t>
            </a:r>
            <a:r>
              <a:rPr sz="1400" b="1" i="1" spc="-50" dirty="0">
                <a:solidFill>
                  <a:srgbClr val="275217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275217"/>
                </a:solidFill>
                <a:latin typeface="Arial"/>
                <a:cs typeface="Arial"/>
              </a:rPr>
              <a:t>Membership</a:t>
            </a:r>
            <a:endParaRPr sz="1400">
              <a:latin typeface="Arial"/>
              <a:cs typeface="Arial"/>
            </a:endParaRPr>
          </a:p>
          <a:p>
            <a:pPr marL="90170">
              <a:lnSpc>
                <a:spcPts val="2720"/>
              </a:lnSpc>
            </a:pP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Family/Self</a:t>
            </a:r>
            <a:r>
              <a:rPr sz="2400" b="1" spc="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8480" y="2692397"/>
            <a:ext cx="5510022" cy="40952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380" y="2773678"/>
            <a:ext cx="5621782" cy="397078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880" y="2844800"/>
            <a:ext cx="5156200" cy="3741420"/>
          </a:xfrm>
          <a:custGeom>
            <a:avLst/>
            <a:gdLst/>
            <a:ahLst/>
            <a:cxnLst/>
            <a:rect l="l" t="t" r="r" b="b"/>
            <a:pathLst>
              <a:path w="5156200" h="3741420">
                <a:moveTo>
                  <a:pt x="0" y="3741420"/>
                </a:moveTo>
                <a:lnTo>
                  <a:pt x="5156200" y="3741420"/>
                </a:lnTo>
                <a:lnTo>
                  <a:pt x="5156200" y="0"/>
                </a:lnTo>
                <a:lnTo>
                  <a:pt x="0" y="0"/>
                </a:lnTo>
                <a:lnTo>
                  <a:pt x="0" y="3741420"/>
                </a:lnTo>
                <a:close/>
              </a:path>
            </a:pathLst>
          </a:custGeom>
          <a:solidFill>
            <a:srgbClr val="D5CE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90880" y="2968942"/>
            <a:ext cx="5156200" cy="3438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9405" indent="-229235">
              <a:lnSpc>
                <a:spcPts val="2060"/>
              </a:lnSpc>
              <a:spcBef>
                <a:spcPts val="100"/>
              </a:spcBef>
              <a:buFont typeface="Arial"/>
              <a:buChar char="•"/>
              <a:tabLst>
                <a:tab pos="318770" algn="l"/>
                <a:tab pos="319405" algn="l"/>
              </a:tabLst>
            </a:pP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An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email </a:t>
            </a: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notification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and </a:t>
            </a: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a </a:t>
            </a:r>
            <a:r>
              <a:rPr sz="1800" b="1" spc="-15" dirty="0">
                <a:solidFill>
                  <a:srgbClr val="005E9E"/>
                </a:solidFill>
                <a:latin typeface="Calibri"/>
                <a:cs typeface="Calibri"/>
              </a:rPr>
              <a:t>renewal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link will</a:t>
            </a:r>
            <a:r>
              <a:rPr sz="1800" b="1" spc="105" dirty="0">
                <a:solidFill>
                  <a:srgbClr val="005E9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be</a:t>
            </a:r>
            <a:endParaRPr sz="1800">
              <a:latin typeface="Calibri"/>
              <a:cs typeface="Calibri"/>
            </a:endParaRPr>
          </a:p>
          <a:p>
            <a:pPr marL="319405">
              <a:lnSpc>
                <a:spcPts val="2060"/>
              </a:lnSpc>
            </a:pP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sent </a:t>
            </a: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60 </a:t>
            </a:r>
            <a:r>
              <a:rPr sz="1800" b="1" spc="-20" dirty="0">
                <a:solidFill>
                  <a:srgbClr val="005E9E"/>
                </a:solidFill>
                <a:latin typeface="Calibri"/>
                <a:cs typeface="Calibri"/>
              </a:rPr>
              <a:t>days </a:t>
            </a:r>
            <a:r>
              <a:rPr sz="1800" b="1" spc="-15" dirty="0">
                <a:solidFill>
                  <a:srgbClr val="005E9E"/>
                </a:solidFill>
                <a:latin typeface="Calibri"/>
                <a:cs typeface="Calibri"/>
              </a:rPr>
              <a:t>before </a:t>
            </a: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membership</a:t>
            </a:r>
            <a:r>
              <a:rPr sz="1800" b="1" spc="80" dirty="0">
                <a:solidFill>
                  <a:srgbClr val="005E9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expires.</a:t>
            </a:r>
            <a:endParaRPr sz="1800">
              <a:latin typeface="Calibri"/>
              <a:cs typeface="Calibri"/>
            </a:endParaRPr>
          </a:p>
          <a:p>
            <a:pPr marL="319405" indent="-229235">
              <a:lnSpc>
                <a:spcPts val="2050"/>
              </a:lnSpc>
              <a:spcBef>
                <a:spcPts val="1580"/>
              </a:spcBef>
              <a:buFont typeface="Arial"/>
              <a:buChar char="•"/>
              <a:tabLst>
                <a:tab pos="318770" algn="l"/>
                <a:tab pos="319405" algn="l"/>
              </a:tabLst>
            </a:pP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The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link provided </a:t>
            </a: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in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the email will</a:t>
            </a: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direct</a:t>
            </a:r>
            <a:endParaRPr sz="1800">
              <a:latin typeface="Calibri"/>
              <a:cs typeface="Calibri"/>
            </a:endParaRPr>
          </a:p>
          <a:p>
            <a:pPr marL="319405">
              <a:lnSpc>
                <a:spcPts val="2050"/>
              </a:lnSpc>
            </a:pP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individuals </a:t>
            </a:r>
            <a:r>
              <a:rPr sz="1800" b="1" spc="-15" dirty="0">
                <a:solidFill>
                  <a:srgbClr val="005E9E"/>
                </a:solidFill>
                <a:latin typeface="Calibri"/>
                <a:cs typeface="Calibri"/>
              </a:rPr>
              <a:t>to </a:t>
            </a: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a </a:t>
            </a:r>
            <a:r>
              <a:rPr sz="1800" b="1" spc="-15" dirty="0">
                <a:solidFill>
                  <a:srgbClr val="005E9E"/>
                </a:solidFill>
                <a:latin typeface="Calibri"/>
                <a:cs typeface="Calibri"/>
              </a:rPr>
              <a:t>renewal </a:t>
            </a: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form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on</a:t>
            </a:r>
            <a:r>
              <a:rPr sz="1800" b="1" spc="85" dirty="0">
                <a:solidFill>
                  <a:srgbClr val="005E9E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005E9E"/>
                </a:solidFill>
                <a:latin typeface="Calibri"/>
                <a:cs typeface="Calibri"/>
              </a:rPr>
              <a:t>My.Scouting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Calibri"/>
              <a:cs typeface="Calibri"/>
            </a:endParaRPr>
          </a:p>
          <a:p>
            <a:pPr marL="319405" marR="212725" indent="-228600">
              <a:lnSpc>
                <a:spcPct val="90300"/>
              </a:lnSpc>
              <a:buFont typeface="Arial"/>
              <a:buChar char="•"/>
              <a:tabLst>
                <a:tab pos="318770" algn="l"/>
                <a:tab pos="319405" algn="l"/>
              </a:tabLst>
            </a:pP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If </a:t>
            </a:r>
            <a:r>
              <a:rPr sz="1800" b="1" spc="-15" dirty="0">
                <a:solidFill>
                  <a:srgbClr val="005E9E"/>
                </a:solidFill>
                <a:latin typeface="Calibri"/>
                <a:cs typeface="Calibri"/>
              </a:rPr>
              <a:t>registered </a:t>
            </a: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in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multiple positions, </a:t>
            </a: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select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the  primary position. </a:t>
            </a: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Renewing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the primary position  will </a:t>
            </a: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automatically renew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multiple</a:t>
            </a:r>
            <a:r>
              <a:rPr sz="1800" b="1" spc="45" dirty="0">
                <a:solidFill>
                  <a:srgbClr val="005E9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positions.</a:t>
            </a:r>
            <a:endParaRPr sz="1800">
              <a:latin typeface="Calibri"/>
              <a:cs typeface="Calibri"/>
            </a:endParaRPr>
          </a:p>
          <a:p>
            <a:pPr marL="319405" indent="-229235">
              <a:lnSpc>
                <a:spcPts val="2050"/>
              </a:lnSpc>
              <a:spcBef>
                <a:spcPts val="1580"/>
              </a:spcBef>
              <a:buFont typeface="Arial"/>
              <a:buChar char="•"/>
              <a:tabLst>
                <a:tab pos="318770" algn="l"/>
                <a:tab pos="319405" algn="l"/>
              </a:tabLst>
            </a:pP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The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individual </a:t>
            </a:r>
            <a:r>
              <a:rPr sz="1800" b="1" spc="-20" dirty="0">
                <a:solidFill>
                  <a:srgbClr val="005E9E"/>
                </a:solidFill>
                <a:latin typeface="Calibri"/>
                <a:cs typeface="Calibri"/>
              </a:rPr>
              <a:t>pays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with </a:t>
            </a: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a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credit </a:t>
            </a:r>
            <a:r>
              <a:rPr sz="1800" b="1" spc="-15" dirty="0">
                <a:solidFill>
                  <a:srgbClr val="005E9E"/>
                </a:solidFill>
                <a:latin typeface="Calibri"/>
                <a:cs typeface="Calibri"/>
              </a:rPr>
              <a:t>card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and</a:t>
            </a:r>
            <a:r>
              <a:rPr sz="1800" b="1" spc="85" dirty="0">
                <a:solidFill>
                  <a:srgbClr val="005E9E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submits</a:t>
            </a:r>
            <a:endParaRPr sz="1800">
              <a:latin typeface="Calibri"/>
              <a:cs typeface="Calibri"/>
            </a:endParaRPr>
          </a:p>
          <a:p>
            <a:pPr marL="319405">
              <a:lnSpc>
                <a:spcPts val="2050"/>
              </a:lnSpc>
            </a:pP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the</a:t>
            </a: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renewal.</a:t>
            </a:r>
            <a:endParaRPr sz="1800">
              <a:latin typeface="Calibri"/>
              <a:cs typeface="Calibri"/>
            </a:endParaRPr>
          </a:p>
          <a:p>
            <a:pPr marL="319405" indent="-229235">
              <a:lnSpc>
                <a:spcPct val="100000"/>
              </a:lnSpc>
              <a:spcBef>
                <a:spcPts val="1585"/>
              </a:spcBef>
              <a:buFont typeface="Arial"/>
              <a:buChar char="•"/>
              <a:tabLst>
                <a:tab pos="318770" algn="l"/>
                <a:tab pos="319405" algn="l"/>
              </a:tabLst>
            </a:pPr>
            <a:r>
              <a:rPr sz="1800" b="1" dirty="0">
                <a:solidFill>
                  <a:srgbClr val="005E9E"/>
                </a:solidFill>
                <a:latin typeface="Calibri"/>
                <a:cs typeface="Calibri"/>
              </a:rPr>
              <a:t>The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unit will </a:t>
            </a: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approve </a:t>
            </a:r>
            <a:r>
              <a:rPr sz="1800" b="1" spc="-5" dirty="0">
                <a:solidFill>
                  <a:srgbClr val="005E9E"/>
                </a:solidFill>
                <a:latin typeface="Calibri"/>
                <a:cs typeface="Calibri"/>
              </a:rPr>
              <a:t>the </a:t>
            </a: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membership</a:t>
            </a:r>
            <a:r>
              <a:rPr sz="1800" b="1" spc="10" dirty="0">
                <a:solidFill>
                  <a:srgbClr val="005E9E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5E9E"/>
                </a:solidFill>
                <a:latin typeface="Calibri"/>
                <a:cs typeface="Calibri"/>
              </a:rPr>
              <a:t>renewal.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62700" y="2692397"/>
            <a:ext cx="5512561" cy="40952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27140" y="2821952"/>
            <a:ext cx="5520182" cy="38564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15100" y="2844800"/>
            <a:ext cx="5158740" cy="3741420"/>
          </a:xfrm>
          <a:custGeom>
            <a:avLst/>
            <a:gdLst/>
            <a:ahLst/>
            <a:cxnLst/>
            <a:rect l="l" t="t" r="r" b="b"/>
            <a:pathLst>
              <a:path w="5158740" h="3741420">
                <a:moveTo>
                  <a:pt x="0" y="3741420"/>
                </a:moveTo>
                <a:lnTo>
                  <a:pt x="5158740" y="3741420"/>
                </a:lnTo>
                <a:lnTo>
                  <a:pt x="5158740" y="0"/>
                </a:lnTo>
                <a:lnTo>
                  <a:pt x="0" y="0"/>
                </a:lnTo>
                <a:lnTo>
                  <a:pt x="0" y="3741420"/>
                </a:lnTo>
                <a:close/>
              </a:path>
            </a:pathLst>
          </a:custGeom>
          <a:solidFill>
            <a:srgbClr val="E9E9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318250" marR="588010" indent="-228600">
              <a:lnSpc>
                <a:spcPct val="79700"/>
              </a:lnSpc>
              <a:spcBef>
                <a:spcPts val="535"/>
              </a:spcBef>
              <a:buFont typeface="Arial"/>
              <a:buChar char="•"/>
              <a:tabLst>
                <a:tab pos="6318250" algn="l"/>
                <a:tab pos="6318885" algn="l"/>
              </a:tabLst>
            </a:pPr>
            <a:r>
              <a:rPr dirty="0"/>
              <a:t>In </a:t>
            </a:r>
            <a:r>
              <a:rPr spc="-15" dirty="0"/>
              <a:t>Organization </a:t>
            </a:r>
            <a:r>
              <a:rPr spc="-25" dirty="0"/>
              <a:t>Manager, </a:t>
            </a:r>
            <a:r>
              <a:rPr spc="-5" dirty="0"/>
              <a:t>the unit selects the  </a:t>
            </a:r>
            <a:r>
              <a:rPr dirty="0"/>
              <a:t>Unit </a:t>
            </a:r>
            <a:r>
              <a:rPr spc="-30" dirty="0"/>
              <a:t>Pay</a:t>
            </a:r>
            <a:r>
              <a:rPr spc="10" dirty="0"/>
              <a:t> </a:t>
            </a:r>
            <a:r>
              <a:rPr spc="-10" dirty="0"/>
              <a:t>option.</a:t>
            </a:r>
          </a:p>
          <a:p>
            <a:pPr marL="6318250" indent="-229235">
              <a:lnSpc>
                <a:spcPts val="1939"/>
              </a:lnSpc>
              <a:spcBef>
                <a:spcPts val="780"/>
              </a:spcBef>
              <a:buFont typeface="Arial"/>
              <a:buChar char="•"/>
              <a:tabLst>
                <a:tab pos="6318250" algn="l"/>
                <a:tab pos="6318885" algn="l"/>
              </a:tabLst>
            </a:pPr>
            <a:r>
              <a:rPr dirty="0"/>
              <a:t>Unit </a:t>
            </a:r>
            <a:r>
              <a:rPr spc="-25" dirty="0"/>
              <a:t>Key </a:t>
            </a:r>
            <a:r>
              <a:rPr dirty="0"/>
              <a:t>3s </a:t>
            </a:r>
            <a:r>
              <a:rPr spc="-15" dirty="0"/>
              <a:t>are </a:t>
            </a:r>
            <a:r>
              <a:rPr spc="-10" dirty="0"/>
              <a:t>notified </a:t>
            </a:r>
            <a:r>
              <a:rPr spc="-5" dirty="0"/>
              <a:t>each </a:t>
            </a:r>
            <a:r>
              <a:rPr spc="-10" dirty="0"/>
              <a:t>month about</a:t>
            </a:r>
            <a:r>
              <a:rPr spc="80" dirty="0"/>
              <a:t> </a:t>
            </a:r>
            <a:r>
              <a:rPr spc="-5" dirty="0"/>
              <a:t>which</a:t>
            </a:r>
          </a:p>
          <a:p>
            <a:pPr marL="6318250">
              <a:lnSpc>
                <a:spcPts val="1939"/>
              </a:lnSpc>
            </a:pPr>
            <a:r>
              <a:rPr spc="-10" dirty="0"/>
              <a:t>members </a:t>
            </a:r>
            <a:r>
              <a:rPr spc="-15" dirty="0"/>
              <a:t>are </a:t>
            </a:r>
            <a:r>
              <a:rPr spc="-10" dirty="0"/>
              <a:t>due </a:t>
            </a:r>
            <a:r>
              <a:rPr spc="-15" dirty="0"/>
              <a:t>to </a:t>
            </a:r>
            <a:r>
              <a:rPr spc="-10" dirty="0"/>
              <a:t>renew </a:t>
            </a:r>
            <a:r>
              <a:rPr spc="-15" dirty="0"/>
              <a:t>that</a:t>
            </a:r>
            <a:r>
              <a:rPr spc="50" dirty="0"/>
              <a:t> </a:t>
            </a:r>
            <a:r>
              <a:rPr spc="-10" dirty="0"/>
              <a:t>month.</a:t>
            </a:r>
          </a:p>
          <a:p>
            <a:pPr marL="6318250" marR="743585" indent="-228600">
              <a:lnSpc>
                <a:spcPts val="1739"/>
              </a:lnSpc>
              <a:spcBef>
                <a:spcPts val="1170"/>
              </a:spcBef>
              <a:buFont typeface="Arial"/>
              <a:buChar char="•"/>
              <a:tabLst>
                <a:tab pos="6318250" algn="l"/>
                <a:tab pos="6318885" algn="l"/>
              </a:tabLst>
            </a:pPr>
            <a:r>
              <a:rPr spc="-5" dirty="0"/>
              <a:t>Using the </a:t>
            </a:r>
            <a:r>
              <a:rPr spc="-20" dirty="0"/>
              <a:t>Roster </a:t>
            </a:r>
            <a:r>
              <a:rPr spc="-15" dirty="0"/>
              <a:t>tab, </a:t>
            </a:r>
            <a:r>
              <a:rPr spc="-5" dirty="0"/>
              <a:t>the unit selects which  </a:t>
            </a:r>
            <a:r>
              <a:rPr spc="-10" dirty="0"/>
              <a:t>members </a:t>
            </a:r>
            <a:r>
              <a:rPr spc="-15" dirty="0"/>
              <a:t>they are</a:t>
            </a:r>
            <a:r>
              <a:rPr spc="35" dirty="0"/>
              <a:t> </a:t>
            </a:r>
            <a:r>
              <a:rPr spc="-10" dirty="0"/>
              <a:t>renewing.</a:t>
            </a:r>
          </a:p>
          <a:p>
            <a:pPr marL="6318250" marR="448309" indent="-228600">
              <a:lnSpc>
                <a:spcPct val="80100"/>
              </a:lnSpc>
              <a:spcBef>
                <a:spcPts val="1205"/>
              </a:spcBef>
              <a:buFont typeface="Arial"/>
              <a:buChar char="•"/>
              <a:tabLst>
                <a:tab pos="6318250" algn="l"/>
                <a:tab pos="6318885" algn="l"/>
              </a:tabLst>
            </a:pPr>
            <a:r>
              <a:rPr spc="-5" dirty="0"/>
              <a:t>The unit </a:t>
            </a:r>
            <a:r>
              <a:rPr spc="-10" dirty="0"/>
              <a:t>can </a:t>
            </a:r>
            <a:r>
              <a:rPr spc="-5" dirty="0"/>
              <a:t>choose </a:t>
            </a:r>
            <a:r>
              <a:rPr spc="-10" dirty="0"/>
              <a:t>not </a:t>
            </a:r>
            <a:r>
              <a:rPr spc="-15" dirty="0"/>
              <a:t>to renew </a:t>
            </a:r>
            <a:r>
              <a:rPr dirty="0"/>
              <a:t>a </a:t>
            </a:r>
            <a:r>
              <a:rPr spc="-10" dirty="0"/>
              <a:t>member  </a:t>
            </a:r>
            <a:r>
              <a:rPr spc="-5" dirty="0"/>
              <a:t>(opt-out). The unit </a:t>
            </a:r>
            <a:r>
              <a:rPr spc="-10" dirty="0"/>
              <a:t>can </a:t>
            </a:r>
            <a:r>
              <a:rPr spc="-5" dirty="0"/>
              <a:t>also </a:t>
            </a:r>
            <a:r>
              <a:rPr spc="-10" dirty="0"/>
              <a:t>change </a:t>
            </a:r>
            <a:r>
              <a:rPr spc="-5" dirty="0"/>
              <a:t>the </a:t>
            </a:r>
            <a:r>
              <a:rPr spc="-15" dirty="0"/>
              <a:t>Scout’s  Life </a:t>
            </a:r>
            <a:r>
              <a:rPr spc="-5" dirty="0"/>
              <a:t>subscription </a:t>
            </a:r>
            <a:r>
              <a:rPr spc="-10" dirty="0"/>
              <a:t>settings </a:t>
            </a:r>
            <a:r>
              <a:rPr spc="-15" dirty="0"/>
              <a:t>for </a:t>
            </a:r>
            <a:r>
              <a:rPr spc="-5" dirty="0"/>
              <a:t>each</a:t>
            </a:r>
            <a:r>
              <a:rPr spc="15" dirty="0"/>
              <a:t> </a:t>
            </a:r>
            <a:r>
              <a:rPr spc="-10" dirty="0"/>
              <a:t>person.</a:t>
            </a:r>
          </a:p>
          <a:p>
            <a:pPr marL="6318250" marR="236854" indent="-228600">
              <a:lnSpc>
                <a:spcPct val="80100"/>
              </a:lnSpc>
              <a:spcBef>
                <a:spcPts val="1195"/>
              </a:spcBef>
              <a:buFont typeface="Arial"/>
              <a:buChar char="•"/>
              <a:tabLst>
                <a:tab pos="6318250" algn="l"/>
                <a:tab pos="6318885" algn="l"/>
              </a:tabLst>
            </a:pPr>
            <a:r>
              <a:rPr spc="-5" dirty="0"/>
              <a:t>The unit </a:t>
            </a:r>
            <a:r>
              <a:rPr spc="-20" dirty="0"/>
              <a:t>pays </a:t>
            </a:r>
            <a:r>
              <a:rPr spc="-5" dirty="0"/>
              <a:t>with </a:t>
            </a:r>
            <a:r>
              <a:rPr dirty="0"/>
              <a:t>a </a:t>
            </a:r>
            <a:r>
              <a:rPr spc="-10" dirty="0"/>
              <a:t>credit </a:t>
            </a:r>
            <a:r>
              <a:rPr spc="-15" dirty="0"/>
              <a:t>card </a:t>
            </a:r>
            <a:r>
              <a:rPr spc="-5" dirty="0"/>
              <a:t>or </a:t>
            </a:r>
            <a:r>
              <a:rPr spc="-10" dirty="0"/>
              <a:t>establishes </a:t>
            </a:r>
            <a:r>
              <a:rPr dirty="0"/>
              <a:t>a  </a:t>
            </a:r>
            <a:r>
              <a:rPr spc="-5" dirty="0"/>
              <a:t>securely </a:t>
            </a:r>
            <a:r>
              <a:rPr spc="-15" dirty="0"/>
              <a:t>stored </a:t>
            </a:r>
            <a:r>
              <a:rPr spc="-10" dirty="0"/>
              <a:t>electronic fund </a:t>
            </a:r>
            <a:r>
              <a:rPr spc="-20" dirty="0"/>
              <a:t>transfer </a:t>
            </a:r>
            <a:r>
              <a:rPr spc="-15" dirty="0"/>
              <a:t>payment  </a:t>
            </a:r>
            <a:r>
              <a:rPr spc="-5" dirty="0"/>
              <a:t>(ACH) </a:t>
            </a:r>
            <a:r>
              <a:rPr spc="-10" dirty="0"/>
              <a:t>and </a:t>
            </a:r>
            <a:r>
              <a:rPr spc="-5" dirty="0"/>
              <a:t>submits the</a:t>
            </a:r>
            <a:r>
              <a:rPr dirty="0"/>
              <a:t> </a:t>
            </a:r>
            <a:r>
              <a:rPr spc="-15" dirty="0"/>
              <a:t>renewal.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19137" y="1493393"/>
            <a:ext cx="11075035" cy="447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199"/>
              </a:lnSpc>
              <a:spcBef>
                <a:spcPts val="100"/>
              </a:spcBef>
            </a:pPr>
            <a:r>
              <a:rPr sz="1200" b="1" i="1" spc="-5" dirty="0">
                <a:solidFill>
                  <a:srgbClr val="CE1125"/>
                </a:solidFill>
                <a:latin typeface="Arial"/>
                <a:cs typeface="Arial"/>
              </a:rPr>
              <a:t>Note: All registrations </a:t>
            </a:r>
            <a:r>
              <a:rPr sz="1200" b="1" i="1" spc="-10" dirty="0">
                <a:solidFill>
                  <a:srgbClr val="CE1125"/>
                </a:solidFill>
                <a:latin typeface="Arial"/>
                <a:cs typeface="Arial"/>
              </a:rPr>
              <a:t>are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for </a:t>
            </a:r>
            <a:r>
              <a:rPr sz="1200" b="1" i="1" spc="-10" dirty="0">
                <a:solidFill>
                  <a:srgbClr val="CE1125"/>
                </a:solidFill>
                <a:latin typeface="Arial"/>
                <a:cs typeface="Arial"/>
              </a:rPr>
              <a:t>12 </a:t>
            </a:r>
            <a:r>
              <a:rPr sz="1200" b="1" i="1" spc="-5" dirty="0">
                <a:solidFill>
                  <a:srgbClr val="CE1125"/>
                </a:solidFill>
                <a:latin typeface="Arial"/>
                <a:cs typeface="Arial"/>
              </a:rPr>
              <a:t>months.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For </a:t>
            </a:r>
            <a:r>
              <a:rPr sz="1200" b="1" i="1" spc="-10" dirty="0">
                <a:solidFill>
                  <a:srgbClr val="CE1125"/>
                </a:solidFill>
                <a:latin typeface="Arial"/>
                <a:cs typeface="Arial"/>
              </a:rPr>
              <a:t>example,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if your </a:t>
            </a:r>
            <a:r>
              <a:rPr sz="1200" b="1" i="1" spc="-5" dirty="0">
                <a:solidFill>
                  <a:srgbClr val="CE1125"/>
                </a:solidFill>
                <a:latin typeface="Arial"/>
                <a:cs typeface="Arial"/>
              </a:rPr>
              <a:t>current registration </a:t>
            </a:r>
            <a:r>
              <a:rPr sz="1200" b="1" i="1" spc="-10" dirty="0">
                <a:solidFill>
                  <a:srgbClr val="CE1125"/>
                </a:solidFill>
                <a:latin typeface="Arial"/>
                <a:cs typeface="Arial"/>
              </a:rPr>
              <a:t>expires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on </a:t>
            </a:r>
            <a:r>
              <a:rPr sz="1200" b="1" i="1" spc="-10" dirty="0">
                <a:solidFill>
                  <a:srgbClr val="CE1125"/>
                </a:solidFill>
                <a:latin typeface="Arial"/>
                <a:cs typeface="Arial"/>
              </a:rPr>
              <a:t>12/31/2023,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your </a:t>
            </a:r>
            <a:r>
              <a:rPr sz="1200" b="1" i="1" spc="-5" dirty="0">
                <a:solidFill>
                  <a:srgbClr val="CE1125"/>
                </a:solidFill>
                <a:latin typeface="Arial"/>
                <a:cs typeface="Arial"/>
              </a:rPr>
              <a:t>renewed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membership will </a:t>
            </a:r>
            <a:r>
              <a:rPr sz="1200" b="1" i="1" spc="-10" dirty="0">
                <a:solidFill>
                  <a:srgbClr val="CE1125"/>
                </a:solidFill>
                <a:latin typeface="Arial"/>
                <a:cs typeface="Arial"/>
              </a:rPr>
              <a:t>start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on </a:t>
            </a:r>
            <a:r>
              <a:rPr sz="1200" b="1" i="1" spc="-10" dirty="0">
                <a:solidFill>
                  <a:srgbClr val="CE1125"/>
                </a:solidFill>
                <a:latin typeface="Arial"/>
                <a:cs typeface="Arial"/>
              </a:rPr>
              <a:t>1/1/2024  </a:t>
            </a:r>
            <a:r>
              <a:rPr sz="1200" b="1" i="1" spc="-5" dirty="0">
                <a:solidFill>
                  <a:srgbClr val="CE1125"/>
                </a:solidFill>
                <a:latin typeface="Arial"/>
                <a:cs typeface="Arial"/>
              </a:rPr>
              <a:t>and run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through the </a:t>
            </a:r>
            <a:r>
              <a:rPr sz="1200" b="1" i="1" spc="-5" dirty="0">
                <a:solidFill>
                  <a:srgbClr val="CE1125"/>
                </a:solidFill>
                <a:latin typeface="Arial"/>
                <a:cs typeface="Arial"/>
              </a:rPr>
              <a:t>entire calendar </a:t>
            </a:r>
            <a:r>
              <a:rPr sz="1200" b="1" i="1" spc="-10" dirty="0">
                <a:solidFill>
                  <a:srgbClr val="CE1125"/>
                </a:solidFill>
                <a:latin typeface="Arial"/>
                <a:cs typeface="Arial"/>
              </a:rPr>
              <a:t>year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until </a:t>
            </a:r>
            <a:r>
              <a:rPr sz="1200" b="1" i="1" spc="-10" dirty="0">
                <a:solidFill>
                  <a:srgbClr val="CE1125"/>
                </a:solidFill>
                <a:latin typeface="Arial"/>
                <a:cs typeface="Arial"/>
              </a:rPr>
              <a:t>12/31/2024. Membership </a:t>
            </a:r>
            <a:r>
              <a:rPr sz="1200" b="1" i="1" spc="-5" dirty="0">
                <a:solidFill>
                  <a:srgbClr val="CE1125"/>
                </a:solidFill>
                <a:latin typeface="Arial"/>
                <a:cs typeface="Arial"/>
              </a:rPr>
              <a:t>renewal </a:t>
            </a:r>
            <a:r>
              <a:rPr sz="1200" b="1" i="1" spc="-10" dirty="0">
                <a:solidFill>
                  <a:srgbClr val="CE1125"/>
                </a:solidFill>
                <a:latin typeface="Arial"/>
                <a:cs typeface="Arial"/>
              </a:rPr>
              <a:t>can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be </a:t>
            </a:r>
            <a:r>
              <a:rPr sz="1200" b="1" i="1" spc="-5" dirty="0">
                <a:solidFill>
                  <a:srgbClr val="CE1125"/>
                </a:solidFill>
                <a:latin typeface="Arial"/>
                <a:cs typeface="Arial"/>
              </a:rPr>
              <a:t>completed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by </a:t>
            </a:r>
            <a:r>
              <a:rPr sz="1200" b="1" i="1" spc="-5" dirty="0">
                <a:solidFill>
                  <a:srgbClr val="CE1125"/>
                </a:solidFill>
                <a:latin typeface="Arial"/>
                <a:cs typeface="Arial"/>
              </a:rPr>
              <a:t>either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the individual, the </a:t>
            </a:r>
            <a:r>
              <a:rPr sz="1200" b="1" i="1" spc="-5" dirty="0">
                <a:solidFill>
                  <a:srgbClr val="CE1125"/>
                </a:solidFill>
                <a:latin typeface="Arial"/>
                <a:cs typeface="Arial"/>
              </a:rPr>
              <a:t>family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or the</a:t>
            </a:r>
            <a:r>
              <a:rPr sz="1200" b="1" i="1" spc="250" dirty="0">
                <a:solidFill>
                  <a:srgbClr val="CE1125"/>
                </a:solidFill>
                <a:latin typeface="Arial"/>
                <a:cs typeface="Arial"/>
              </a:rPr>
              <a:t> </a:t>
            </a:r>
            <a:r>
              <a:rPr sz="1200" b="1" i="1" dirty="0">
                <a:solidFill>
                  <a:srgbClr val="CE1125"/>
                </a:solidFill>
                <a:latin typeface="Arial"/>
                <a:cs typeface="Arial"/>
              </a:rPr>
              <a:t>unit.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21120" y="2019287"/>
            <a:ext cx="5362448" cy="935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29679" y="2049767"/>
            <a:ext cx="2858007" cy="980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15100" y="2113279"/>
            <a:ext cx="5158740" cy="731520"/>
          </a:xfrm>
          <a:custGeom>
            <a:avLst/>
            <a:gdLst/>
            <a:ahLst/>
            <a:cxnLst/>
            <a:rect l="l" t="t" r="r" b="b"/>
            <a:pathLst>
              <a:path w="5158740" h="731519">
                <a:moveTo>
                  <a:pt x="0" y="731520"/>
                </a:moveTo>
                <a:lnTo>
                  <a:pt x="5158740" y="731520"/>
                </a:lnTo>
                <a:lnTo>
                  <a:pt x="5158740" y="0"/>
                </a:lnTo>
                <a:lnTo>
                  <a:pt x="0" y="0"/>
                </a:lnTo>
                <a:lnTo>
                  <a:pt x="0" y="731520"/>
                </a:lnTo>
                <a:close/>
              </a:path>
            </a:pathLst>
          </a:custGeom>
          <a:solidFill>
            <a:srgbClr val="AC9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15100" y="2181225"/>
            <a:ext cx="5158740" cy="563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>
              <a:lnSpc>
                <a:spcPts val="1520"/>
              </a:lnSpc>
              <a:spcBef>
                <a:spcPts val="100"/>
              </a:spcBef>
            </a:pPr>
            <a:r>
              <a:rPr sz="1400" b="1" i="1" spc="-5" dirty="0">
                <a:solidFill>
                  <a:srgbClr val="385622"/>
                </a:solidFill>
                <a:latin typeface="Arial"/>
                <a:cs typeface="Arial"/>
              </a:rPr>
              <a:t>Auto Renewal</a:t>
            </a:r>
            <a:r>
              <a:rPr sz="1400" b="1" i="1" spc="-50" dirty="0">
                <a:solidFill>
                  <a:srgbClr val="385622"/>
                </a:solidFill>
                <a:latin typeface="Arial"/>
                <a:cs typeface="Arial"/>
              </a:rPr>
              <a:t> </a:t>
            </a:r>
            <a:r>
              <a:rPr sz="1400" b="1" i="1" spc="-5" dirty="0">
                <a:solidFill>
                  <a:srgbClr val="385622"/>
                </a:solidFill>
                <a:latin typeface="Arial"/>
                <a:cs typeface="Arial"/>
              </a:rPr>
              <a:t>Membership</a:t>
            </a:r>
            <a:endParaRPr sz="1400">
              <a:latin typeface="Arial"/>
              <a:cs typeface="Arial"/>
            </a:endParaRPr>
          </a:p>
          <a:p>
            <a:pPr marL="92710">
              <a:lnSpc>
                <a:spcPts val="2720"/>
              </a:lnSpc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Unit</a:t>
            </a:r>
            <a:r>
              <a:rPr sz="2400" b="1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576944" y="355600"/>
            <a:ext cx="3286760" cy="704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7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For </a:t>
            </a:r>
            <a:r>
              <a:rPr sz="2400" b="1" dirty="0">
                <a:latin typeface="Arial"/>
                <a:cs typeface="Arial"/>
              </a:rPr>
              <a:t>all </a:t>
            </a:r>
            <a:r>
              <a:rPr sz="2400" b="1" spc="-10" dirty="0">
                <a:latin typeface="Arial"/>
                <a:cs typeface="Arial"/>
              </a:rPr>
              <a:t>youth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adult</a:t>
            </a:r>
            <a:endParaRPr sz="2400">
              <a:latin typeface="Arial"/>
              <a:cs typeface="Arial"/>
            </a:endParaRPr>
          </a:p>
          <a:p>
            <a:pPr marL="149225">
              <a:lnSpc>
                <a:spcPts val="2670"/>
              </a:lnSpc>
            </a:pPr>
            <a:r>
              <a:rPr sz="2400" b="1" dirty="0">
                <a:latin typeface="Arial"/>
                <a:cs typeface="Arial"/>
              </a:rPr>
              <a:t>members </a:t>
            </a:r>
            <a:r>
              <a:rPr sz="2400" b="1" spc="-5" dirty="0">
                <a:latin typeface="Arial"/>
                <a:cs typeface="Arial"/>
              </a:rPr>
              <a:t>of the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5" dirty="0">
                <a:latin typeface="Arial"/>
                <a:cs typeface="Arial"/>
              </a:rPr>
              <a:t>BSA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531359" y="2113279"/>
            <a:ext cx="1163320" cy="563880"/>
          </a:xfrm>
          <a:custGeom>
            <a:avLst/>
            <a:gdLst/>
            <a:ahLst/>
            <a:cxnLst/>
            <a:rect l="l" t="t" r="r" b="b"/>
            <a:pathLst>
              <a:path w="1163320" h="563880">
                <a:moveTo>
                  <a:pt x="1163319" y="0"/>
                </a:moveTo>
                <a:lnTo>
                  <a:pt x="0" y="0"/>
                </a:lnTo>
                <a:lnTo>
                  <a:pt x="0" y="437515"/>
                </a:lnTo>
                <a:lnTo>
                  <a:pt x="581660" y="563880"/>
                </a:lnTo>
                <a:lnTo>
                  <a:pt x="1163319" y="437515"/>
                </a:lnTo>
                <a:lnTo>
                  <a:pt x="1163319" y="0"/>
                </a:lnTo>
                <a:close/>
              </a:path>
            </a:pathLst>
          </a:custGeom>
          <a:solidFill>
            <a:srgbClr val="AC9D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353040" y="2113279"/>
            <a:ext cx="1163320" cy="563880"/>
          </a:xfrm>
          <a:custGeom>
            <a:avLst/>
            <a:gdLst/>
            <a:ahLst/>
            <a:cxnLst/>
            <a:rect l="l" t="t" r="r" b="b"/>
            <a:pathLst>
              <a:path w="1163320" h="563880">
                <a:moveTo>
                  <a:pt x="1163319" y="0"/>
                </a:moveTo>
                <a:lnTo>
                  <a:pt x="0" y="0"/>
                </a:lnTo>
                <a:lnTo>
                  <a:pt x="0" y="437515"/>
                </a:lnTo>
                <a:lnTo>
                  <a:pt x="581659" y="563880"/>
                </a:lnTo>
                <a:lnTo>
                  <a:pt x="1163319" y="437515"/>
                </a:lnTo>
                <a:lnTo>
                  <a:pt x="1163319" y="0"/>
                </a:lnTo>
                <a:close/>
              </a:path>
            </a:pathLst>
          </a:custGeom>
          <a:solidFill>
            <a:srgbClr val="9282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84325" y="208361"/>
            <a:ext cx="474345" cy="851535"/>
          </a:xfrm>
          <a:custGeom>
            <a:avLst/>
            <a:gdLst/>
            <a:ahLst/>
            <a:cxnLst/>
            <a:rect l="l" t="t" r="r" b="b"/>
            <a:pathLst>
              <a:path w="474345" h="851535">
                <a:moveTo>
                  <a:pt x="440295" y="0"/>
                </a:moveTo>
                <a:lnTo>
                  <a:pt x="18823" y="7356"/>
                </a:lnTo>
                <a:lnTo>
                  <a:pt x="0" y="26869"/>
                </a:lnTo>
                <a:lnTo>
                  <a:pt x="14059" y="832352"/>
                </a:lnTo>
                <a:lnTo>
                  <a:pt x="15701" y="839772"/>
                </a:lnTo>
                <a:lnTo>
                  <a:pt x="19923" y="845798"/>
                </a:lnTo>
                <a:lnTo>
                  <a:pt x="26087" y="849812"/>
                </a:lnTo>
                <a:lnTo>
                  <a:pt x="33552" y="851195"/>
                </a:lnTo>
                <a:lnTo>
                  <a:pt x="455023" y="843838"/>
                </a:lnTo>
                <a:lnTo>
                  <a:pt x="462436" y="842195"/>
                </a:lnTo>
                <a:lnTo>
                  <a:pt x="468456" y="837969"/>
                </a:lnTo>
                <a:lnTo>
                  <a:pt x="472465" y="831800"/>
                </a:lnTo>
                <a:lnTo>
                  <a:pt x="473847" y="824327"/>
                </a:lnTo>
                <a:lnTo>
                  <a:pt x="472173" y="728437"/>
                </a:lnTo>
                <a:lnTo>
                  <a:pt x="69860" y="735459"/>
                </a:lnTo>
                <a:lnTo>
                  <a:pt x="59149" y="121756"/>
                </a:lnTo>
                <a:lnTo>
                  <a:pt x="461461" y="114734"/>
                </a:lnTo>
                <a:lnTo>
                  <a:pt x="460792" y="76377"/>
                </a:lnTo>
                <a:lnTo>
                  <a:pt x="192588" y="81059"/>
                </a:lnTo>
                <a:lnTo>
                  <a:pt x="185123" y="79675"/>
                </a:lnTo>
                <a:lnTo>
                  <a:pt x="178959" y="75661"/>
                </a:lnTo>
                <a:lnTo>
                  <a:pt x="174737" y="69635"/>
                </a:lnTo>
                <a:lnTo>
                  <a:pt x="173095" y="62215"/>
                </a:lnTo>
                <a:lnTo>
                  <a:pt x="174477" y="54742"/>
                </a:lnTo>
                <a:lnTo>
                  <a:pt x="178486" y="48572"/>
                </a:lnTo>
                <a:lnTo>
                  <a:pt x="184506" y="44346"/>
                </a:lnTo>
                <a:lnTo>
                  <a:pt x="191919" y="42703"/>
                </a:lnTo>
                <a:lnTo>
                  <a:pt x="460122" y="38021"/>
                </a:lnTo>
                <a:lnTo>
                  <a:pt x="459788" y="18843"/>
                </a:lnTo>
                <a:lnTo>
                  <a:pt x="458146" y="11423"/>
                </a:lnTo>
                <a:lnTo>
                  <a:pt x="453924" y="5397"/>
                </a:lnTo>
                <a:lnTo>
                  <a:pt x="447760" y="1383"/>
                </a:lnTo>
                <a:lnTo>
                  <a:pt x="440295" y="0"/>
                </a:lnTo>
                <a:close/>
              </a:path>
              <a:path w="474345" h="851535">
                <a:moveTo>
                  <a:pt x="461461" y="114734"/>
                </a:moveTo>
                <a:lnTo>
                  <a:pt x="403986" y="115737"/>
                </a:lnTo>
                <a:lnTo>
                  <a:pt x="414698" y="729440"/>
                </a:lnTo>
                <a:lnTo>
                  <a:pt x="472173" y="728437"/>
                </a:lnTo>
                <a:lnTo>
                  <a:pt x="461461" y="114734"/>
                </a:lnTo>
                <a:close/>
              </a:path>
              <a:path w="474345" h="851535">
                <a:moveTo>
                  <a:pt x="460122" y="38021"/>
                </a:moveTo>
                <a:lnTo>
                  <a:pt x="268538" y="41365"/>
                </a:lnTo>
                <a:lnTo>
                  <a:pt x="276003" y="42749"/>
                </a:lnTo>
                <a:lnTo>
                  <a:pt x="282167" y="46763"/>
                </a:lnTo>
                <a:lnTo>
                  <a:pt x="286390" y="52789"/>
                </a:lnTo>
                <a:lnTo>
                  <a:pt x="288031" y="60209"/>
                </a:lnTo>
                <a:lnTo>
                  <a:pt x="286650" y="67682"/>
                </a:lnTo>
                <a:lnTo>
                  <a:pt x="282640" y="73852"/>
                </a:lnTo>
                <a:lnTo>
                  <a:pt x="276620" y="78078"/>
                </a:lnTo>
                <a:lnTo>
                  <a:pt x="269208" y="79721"/>
                </a:lnTo>
                <a:lnTo>
                  <a:pt x="460792" y="76377"/>
                </a:lnTo>
                <a:lnTo>
                  <a:pt x="460122" y="38021"/>
                </a:lnTo>
                <a:close/>
              </a:path>
            </a:pathLst>
          </a:custGeom>
          <a:solidFill>
            <a:srgbClr val="0070ED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331432" y="259262"/>
            <a:ext cx="1016000" cy="697230"/>
          </a:xfrm>
          <a:custGeom>
            <a:avLst/>
            <a:gdLst/>
            <a:ahLst/>
            <a:cxnLst/>
            <a:rect l="l" t="t" r="r" b="b"/>
            <a:pathLst>
              <a:path w="1016000" h="697230">
                <a:moveTo>
                  <a:pt x="944690" y="0"/>
                </a:moveTo>
                <a:lnTo>
                  <a:pt x="58076" y="15476"/>
                </a:lnTo>
                <a:lnTo>
                  <a:pt x="16633" y="33585"/>
                </a:lnTo>
                <a:lnTo>
                  <a:pt x="0" y="75677"/>
                </a:lnTo>
                <a:lnTo>
                  <a:pt x="10844" y="696966"/>
                </a:lnTo>
                <a:lnTo>
                  <a:pt x="1015677" y="679426"/>
                </a:lnTo>
                <a:lnTo>
                  <a:pt x="1014127" y="590671"/>
                </a:lnTo>
                <a:lnTo>
                  <a:pt x="97959" y="606664"/>
                </a:lnTo>
                <a:lnTo>
                  <a:pt x="89180" y="103714"/>
                </a:lnTo>
                <a:lnTo>
                  <a:pt x="1005348" y="87722"/>
                </a:lnTo>
                <a:lnTo>
                  <a:pt x="1004832" y="58137"/>
                </a:lnTo>
                <a:lnTo>
                  <a:pt x="999767" y="35244"/>
                </a:lnTo>
                <a:lnTo>
                  <a:pt x="986739" y="16652"/>
                </a:lnTo>
                <a:lnTo>
                  <a:pt x="967722" y="4268"/>
                </a:lnTo>
                <a:lnTo>
                  <a:pt x="944690" y="0"/>
                </a:lnTo>
                <a:close/>
              </a:path>
              <a:path w="1016000" h="697230">
                <a:moveTo>
                  <a:pt x="1005348" y="87722"/>
                </a:moveTo>
                <a:lnTo>
                  <a:pt x="916684" y="89270"/>
                </a:lnTo>
                <a:lnTo>
                  <a:pt x="925464" y="592219"/>
                </a:lnTo>
                <a:lnTo>
                  <a:pt x="1014127" y="590671"/>
                </a:lnTo>
                <a:lnTo>
                  <a:pt x="1005348" y="87722"/>
                </a:lnTo>
                <a:close/>
              </a:path>
            </a:pathLst>
          </a:custGeom>
          <a:solidFill>
            <a:srgbClr val="0070ED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65985" y="994763"/>
            <a:ext cx="1360170" cy="111760"/>
          </a:xfrm>
          <a:custGeom>
            <a:avLst/>
            <a:gdLst/>
            <a:ahLst/>
            <a:cxnLst/>
            <a:rect l="l" t="t" r="r" b="b"/>
            <a:pathLst>
              <a:path w="1360170" h="111759">
                <a:moveTo>
                  <a:pt x="591088" y="13412"/>
                </a:moveTo>
                <a:lnTo>
                  <a:pt x="0" y="23730"/>
                </a:lnTo>
                <a:lnTo>
                  <a:pt x="516" y="53315"/>
                </a:lnTo>
                <a:lnTo>
                  <a:pt x="5581" y="76208"/>
                </a:lnTo>
                <a:lnTo>
                  <a:pt x="18608" y="94800"/>
                </a:lnTo>
                <a:lnTo>
                  <a:pt x="37624" y="107184"/>
                </a:lnTo>
                <a:lnTo>
                  <a:pt x="60656" y="111453"/>
                </a:lnTo>
                <a:lnTo>
                  <a:pt x="1301924" y="89786"/>
                </a:lnTo>
                <a:lnTo>
                  <a:pt x="1324794" y="84716"/>
                </a:lnTo>
                <a:lnTo>
                  <a:pt x="1343367" y="71676"/>
                </a:lnTo>
                <a:lnTo>
                  <a:pt x="1355737" y="52640"/>
                </a:lnTo>
                <a:lnTo>
                  <a:pt x="1360000" y="29584"/>
                </a:lnTo>
                <a:lnTo>
                  <a:pt x="597515" y="42894"/>
                </a:lnTo>
                <a:lnTo>
                  <a:pt x="591501" y="37080"/>
                </a:lnTo>
                <a:lnTo>
                  <a:pt x="591088" y="13412"/>
                </a:lnTo>
                <a:close/>
              </a:path>
              <a:path w="1360170" h="111759">
                <a:moveTo>
                  <a:pt x="1359484" y="0"/>
                </a:moveTo>
                <a:lnTo>
                  <a:pt x="768393" y="10317"/>
                </a:lnTo>
                <a:lnTo>
                  <a:pt x="768806" y="33985"/>
                </a:lnTo>
                <a:lnTo>
                  <a:pt x="762999" y="40005"/>
                </a:lnTo>
                <a:lnTo>
                  <a:pt x="1360000" y="29584"/>
                </a:lnTo>
                <a:lnTo>
                  <a:pt x="1359484" y="0"/>
                </a:lnTo>
                <a:close/>
              </a:path>
            </a:pathLst>
          </a:custGeom>
          <a:solidFill>
            <a:srgbClr val="0070ED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42385" y="231552"/>
            <a:ext cx="1195070" cy="847090"/>
          </a:xfrm>
          <a:custGeom>
            <a:avLst/>
            <a:gdLst/>
            <a:ahLst/>
            <a:cxnLst/>
            <a:rect l="l" t="t" r="r" b="b"/>
            <a:pathLst>
              <a:path w="1195070" h="847090">
                <a:moveTo>
                  <a:pt x="1122017" y="0"/>
                </a:moveTo>
                <a:lnTo>
                  <a:pt x="58076" y="18571"/>
                </a:lnTo>
                <a:lnTo>
                  <a:pt x="16633" y="36681"/>
                </a:lnTo>
                <a:lnTo>
                  <a:pt x="0" y="78772"/>
                </a:lnTo>
                <a:lnTo>
                  <a:pt x="12394" y="788815"/>
                </a:lnTo>
                <a:lnTo>
                  <a:pt x="17459" y="811708"/>
                </a:lnTo>
                <a:lnTo>
                  <a:pt x="30486" y="830301"/>
                </a:lnTo>
                <a:lnTo>
                  <a:pt x="49503" y="842685"/>
                </a:lnTo>
                <a:lnTo>
                  <a:pt x="72535" y="846953"/>
                </a:lnTo>
                <a:lnTo>
                  <a:pt x="1136477" y="828382"/>
                </a:lnTo>
                <a:lnTo>
                  <a:pt x="1159346" y="823312"/>
                </a:lnTo>
                <a:lnTo>
                  <a:pt x="1177919" y="810272"/>
                </a:lnTo>
                <a:lnTo>
                  <a:pt x="1185943" y="797924"/>
                </a:lnTo>
                <a:lnTo>
                  <a:pt x="521248" y="809527"/>
                </a:lnTo>
                <a:lnTo>
                  <a:pt x="515234" y="803713"/>
                </a:lnTo>
                <a:lnTo>
                  <a:pt x="514924" y="785962"/>
                </a:lnTo>
                <a:lnTo>
                  <a:pt x="520732" y="779942"/>
                </a:lnTo>
                <a:lnTo>
                  <a:pt x="1194553" y="768180"/>
                </a:lnTo>
                <a:lnTo>
                  <a:pt x="1194037" y="738596"/>
                </a:lnTo>
                <a:lnTo>
                  <a:pt x="100541" y="757683"/>
                </a:lnTo>
                <a:lnTo>
                  <a:pt x="89180" y="106810"/>
                </a:lnTo>
                <a:lnTo>
                  <a:pt x="1182675" y="87722"/>
                </a:lnTo>
                <a:lnTo>
                  <a:pt x="1182159" y="58137"/>
                </a:lnTo>
                <a:lnTo>
                  <a:pt x="582224" y="68609"/>
                </a:lnTo>
                <a:lnTo>
                  <a:pt x="576210" y="62796"/>
                </a:lnTo>
                <a:lnTo>
                  <a:pt x="575900" y="45045"/>
                </a:lnTo>
                <a:lnTo>
                  <a:pt x="581708" y="39025"/>
                </a:lnTo>
                <a:lnTo>
                  <a:pt x="1172517" y="28712"/>
                </a:lnTo>
                <a:lnTo>
                  <a:pt x="1164066" y="16652"/>
                </a:lnTo>
                <a:lnTo>
                  <a:pt x="1145049" y="4268"/>
                </a:lnTo>
                <a:lnTo>
                  <a:pt x="1122017" y="0"/>
                </a:lnTo>
                <a:close/>
              </a:path>
              <a:path w="1195070" h="847090">
                <a:moveTo>
                  <a:pt x="1194553" y="768180"/>
                </a:moveTo>
                <a:lnTo>
                  <a:pt x="686215" y="777054"/>
                </a:lnTo>
                <a:lnTo>
                  <a:pt x="692229" y="782867"/>
                </a:lnTo>
                <a:lnTo>
                  <a:pt x="692539" y="800618"/>
                </a:lnTo>
                <a:lnTo>
                  <a:pt x="686731" y="806638"/>
                </a:lnTo>
                <a:lnTo>
                  <a:pt x="1185943" y="797924"/>
                </a:lnTo>
                <a:lnTo>
                  <a:pt x="1190290" y="791236"/>
                </a:lnTo>
                <a:lnTo>
                  <a:pt x="1194553" y="768180"/>
                </a:lnTo>
                <a:close/>
              </a:path>
              <a:path w="1195070" h="847090">
                <a:moveTo>
                  <a:pt x="1182675" y="87722"/>
                </a:moveTo>
                <a:lnTo>
                  <a:pt x="1094012" y="89270"/>
                </a:lnTo>
                <a:lnTo>
                  <a:pt x="1105373" y="740143"/>
                </a:lnTo>
                <a:lnTo>
                  <a:pt x="1194037" y="738596"/>
                </a:lnTo>
                <a:lnTo>
                  <a:pt x="1182675" y="87722"/>
                </a:lnTo>
                <a:close/>
              </a:path>
              <a:path w="1195070" h="847090">
                <a:moveTo>
                  <a:pt x="1172517" y="28712"/>
                </a:moveTo>
                <a:lnTo>
                  <a:pt x="599440" y="38715"/>
                </a:lnTo>
                <a:lnTo>
                  <a:pt x="605454" y="44529"/>
                </a:lnTo>
                <a:lnTo>
                  <a:pt x="605764" y="62280"/>
                </a:lnTo>
                <a:lnTo>
                  <a:pt x="599957" y="68300"/>
                </a:lnTo>
                <a:lnTo>
                  <a:pt x="1182159" y="58137"/>
                </a:lnTo>
                <a:lnTo>
                  <a:pt x="1177094" y="35244"/>
                </a:lnTo>
                <a:lnTo>
                  <a:pt x="1172517" y="28712"/>
                </a:lnTo>
                <a:close/>
              </a:path>
            </a:pathLst>
          </a:custGeom>
          <a:solidFill>
            <a:srgbClr val="0070ED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91389" y="241309"/>
            <a:ext cx="850900" cy="932815"/>
          </a:xfrm>
          <a:custGeom>
            <a:avLst/>
            <a:gdLst/>
            <a:ahLst/>
            <a:cxnLst/>
            <a:rect l="l" t="t" r="r" b="b"/>
            <a:pathLst>
              <a:path w="850900" h="932815">
                <a:moveTo>
                  <a:pt x="689097" y="100367"/>
                </a:moveTo>
                <a:lnTo>
                  <a:pt x="142980" y="109899"/>
                </a:lnTo>
                <a:lnTo>
                  <a:pt x="144595" y="202416"/>
                </a:lnTo>
                <a:lnTo>
                  <a:pt x="0" y="344810"/>
                </a:lnTo>
                <a:lnTo>
                  <a:pt x="10258" y="932509"/>
                </a:lnTo>
                <a:lnTo>
                  <a:pt x="850447" y="917844"/>
                </a:lnTo>
                <a:lnTo>
                  <a:pt x="849346" y="854765"/>
                </a:lnTo>
                <a:lnTo>
                  <a:pt x="105780" y="867743"/>
                </a:lnTo>
                <a:lnTo>
                  <a:pt x="133122" y="840975"/>
                </a:lnTo>
                <a:lnTo>
                  <a:pt x="71713" y="842047"/>
                </a:lnTo>
                <a:lnTo>
                  <a:pt x="64740" y="442535"/>
                </a:lnTo>
                <a:lnTo>
                  <a:pt x="211776" y="439969"/>
                </a:lnTo>
                <a:lnTo>
                  <a:pt x="207096" y="171879"/>
                </a:lnTo>
                <a:lnTo>
                  <a:pt x="690199" y="163447"/>
                </a:lnTo>
                <a:lnTo>
                  <a:pt x="689097" y="100367"/>
                </a:lnTo>
                <a:close/>
              </a:path>
              <a:path w="850900" h="932815">
                <a:moveTo>
                  <a:pt x="597052" y="610221"/>
                </a:moveTo>
                <a:lnTo>
                  <a:pt x="447263" y="612836"/>
                </a:lnTo>
                <a:lnTo>
                  <a:pt x="489586" y="624969"/>
                </a:lnTo>
                <a:lnTo>
                  <a:pt x="527448" y="650053"/>
                </a:lnTo>
                <a:lnTo>
                  <a:pt x="542390" y="663464"/>
                </a:lnTo>
                <a:lnTo>
                  <a:pt x="752723" y="856452"/>
                </a:lnTo>
                <a:lnTo>
                  <a:pt x="849346" y="854765"/>
                </a:lnTo>
                <a:lnTo>
                  <a:pt x="848906" y="829533"/>
                </a:lnTo>
                <a:lnTo>
                  <a:pt x="785890" y="830633"/>
                </a:lnTo>
                <a:lnTo>
                  <a:pt x="572352" y="634546"/>
                </a:lnTo>
                <a:lnTo>
                  <a:pt x="597052" y="610221"/>
                </a:lnTo>
                <a:close/>
              </a:path>
              <a:path w="850900" h="932815">
                <a:moveTo>
                  <a:pt x="841932" y="430022"/>
                </a:moveTo>
                <a:lnTo>
                  <a:pt x="778917" y="431121"/>
                </a:lnTo>
                <a:lnTo>
                  <a:pt x="785890" y="830633"/>
                </a:lnTo>
                <a:lnTo>
                  <a:pt x="848906" y="829533"/>
                </a:lnTo>
                <a:lnTo>
                  <a:pt x="841932" y="430022"/>
                </a:lnTo>
                <a:close/>
              </a:path>
              <a:path w="850900" h="932815">
                <a:moveTo>
                  <a:pt x="211776" y="439969"/>
                </a:moveTo>
                <a:lnTo>
                  <a:pt x="64740" y="442535"/>
                </a:lnTo>
                <a:lnTo>
                  <a:pt x="278278" y="638627"/>
                </a:lnTo>
                <a:lnTo>
                  <a:pt x="71713" y="842047"/>
                </a:lnTo>
                <a:lnTo>
                  <a:pt x="133122" y="840975"/>
                </a:lnTo>
                <a:lnTo>
                  <a:pt x="310299" y="667515"/>
                </a:lnTo>
                <a:lnTo>
                  <a:pt x="324765" y="653591"/>
                </a:lnTo>
                <a:lnTo>
                  <a:pt x="361728" y="627201"/>
                </a:lnTo>
                <a:lnTo>
                  <a:pt x="403602" y="613598"/>
                </a:lnTo>
                <a:lnTo>
                  <a:pt x="597052" y="610221"/>
                </a:lnTo>
                <a:lnTo>
                  <a:pt x="601706" y="605639"/>
                </a:lnTo>
                <a:lnTo>
                  <a:pt x="309309" y="610743"/>
                </a:lnTo>
                <a:lnTo>
                  <a:pt x="213207" y="521978"/>
                </a:lnTo>
                <a:lnTo>
                  <a:pt x="211776" y="439969"/>
                </a:lnTo>
                <a:close/>
              </a:path>
              <a:path w="850900" h="932815">
                <a:moveTo>
                  <a:pt x="448532" y="570453"/>
                </a:moveTo>
                <a:lnTo>
                  <a:pt x="399805" y="571304"/>
                </a:lnTo>
                <a:lnTo>
                  <a:pt x="352557" y="584748"/>
                </a:lnTo>
                <a:lnTo>
                  <a:pt x="309309" y="610743"/>
                </a:lnTo>
                <a:lnTo>
                  <a:pt x="540349" y="606710"/>
                </a:lnTo>
                <a:lnTo>
                  <a:pt x="496220" y="582241"/>
                </a:lnTo>
                <a:lnTo>
                  <a:pt x="448532" y="570453"/>
                </a:lnTo>
                <a:close/>
              </a:path>
              <a:path w="850900" h="932815">
                <a:moveTo>
                  <a:pt x="690199" y="163447"/>
                </a:moveTo>
                <a:lnTo>
                  <a:pt x="627183" y="164547"/>
                </a:lnTo>
                <a:lnTo>
                  <a:pt x="633294" y="514646"/>
                </a:lnTo>
                <a:lnTo>
                  <a:pt x="540349" y="606710"/>
                </a:lnTo>
                <a:lnTo>
                  <a:pt x="601706" y="605639"/>
                </a:lnTo>
                <a:lnTo>
                  <a:pt x="778917" y="431121"/>
                </a:lnTo>
                <a:lnTo>
                  <a:pt x="841932" y="430022"/>
                </a:lnTo>
                <a:lnTo>
                  <a:pt x="840189" y="330145"/>
                </a:lnTo>
                <a:lnTo>
                  <a:pt x="690694" y="191833"/>
                </a:lnTo>
                <a:lnTo>
                  <a:pt x="690199" y="163447"/>
                </a:lnTo>
                <a:close/>
              </a:path>
              <a:path w="850900" h="932815">
                <a:moveTo>
                  <a:pt x="414211" y="0"/>
                </a:moveTo>
                <a:lnTo>
                  <a:pt x="290016" y="107332"/>
                </a:lnTo>
                <a:lnTo>
                  <a:pt x="542062" y="102933"/>
                </a:lnTo>
                <a:lnTo>
                  <a:pt x="414211" y="0"/>
                </a:lnTo>
                <a:close/>
              </a:path>
            </a:pathLst>
          </a:custGeom>
          <a:solidFill>
            <a:srgbClr val="0070ED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76504" y="470481"/>
            <a:ext cx="273685" cy="275590"/>
          </a:xfrm>
          <a:custGeom>
            <a:avLst/>
            <a:gdLst/>
            <a:ahLst/>
            <a:cxnLst/>
            <a:rect l="l" t="t" r="r" b="b"/>
            <a:pathLst>
              <a:path w="273685" h="275590">
                <a:moveTo>
                  <a:pt x="134147" y="0"/>
                </a:moveTo>
                <a:lnTo>
                  <a:pt x="91032" y="7701"/>
                </a:lnTo>
                <a:lnTo>
                  <a:pt x="53880" y="27717"/>
                </a:lnTo>
                <a:lnTo>
                  <a:pt x="24871" y="57787"/>
                </a:lnTo>
                <a:lnTo>
                  <a:pt x="6184" y="95653"/>
                </a:lnTo>
                <a:lnTo>
                  <a:pt x="0" y="139056"/>
                </a:lnTo>
                <a:lnTo>
                  <a:pt x="7192" y="182747"/>
                </a:lnTo>
                <a:lnTo>
                  <a:pt x="26884" y="220314"/>
                </a:lnTo>
                <a:lnTo>
                  <a:pt x="56770" y="249678"/>
                </a:lnTo>
                <a:lnTo>
                  <a:pt x="94546" y="268758"/>
                </a:lnTo>
                <a:lnTo>
                  <a:pt x="137905" y="275472"/>
                </a:lnTo>
                <a:lnTo>
                  <a:pt x="155779" y="274010"/>
                </a:lnTo>
                <a:lnTo>
                  <a:pt x="205862" y="257460"/>
                </a:lnTo>
                <a:lnTo>
                  <a:pt x="214712" y="239706"/>
                </a:lnTo>
                <a:lnTo>
                  <a:pt x="214324" y="238382"/>
                </a:lnTo>
                <a:lnTo>
                  <a:pt x="137281" y="239727"/>
                </a:lnTo>
                <a:lnTo>
                  <a:pt x="97755" y="232315"/>
                </a:lnTo>
                <a:lnTo>
                  <a:pt x="65076" y="210881"/>
                </a:lnTo>
                <a:lnTo>
                  <a:pt x="42848" y="178814"/>
                </a:lnTo>
                <a:lnTo>
                  <a:pt x="34676" y="139502"/>
                </a:lnTo>
                <a:lnTo>
                  <a:pt x="42078" y="99920"/>
                </a:lnTo>
                <a:lnTo>
                  <a:pt x="63485" y="67093"/>
                </a:lnTo>
                <a:lnTo>
                  <a:pt x="95511" y="44531"/>
                </a:lnTo>
                <a:lnTo>
                  <a:pt x="134771" y="35745"/>
                </a:lnTo>
                <a:lnTo>
                  <a:pt x="224912" y="34171"/>
                </a:lnTo>
                <a:lnTo>
                  <a:pt x="215321" y="24899"/>
                </a:lnTo>
                <a:lnTo>
                  <a:pt x="177498" y="6192"/>
                </a:lnTo>
                <a:lnTo>
                  <a:pt x="134147" y="0"/>
                </a:lnTo>
                <a:close/>
              </a:path>
              <a:path w="273685" h="275590">
                <a:moveTo>
                  <a:pt x="195057" y="224291"/>
                </a:moveTo>
                <a:lnTo>
                  <a:pt x="188508" y="226213"/>
                </a:lnTo>
                <a:lnTo>
                  <a:pt x="176428" y="231945"/>
                </a:lnTo>
                <a:lnTo>
                  <a:pt x="163731" y="236110"/>
                </a:lnTo>
                <a:lnTo>
                  <a:pt x="150616" y="238705"/>
                </a:lnTo>
                <a:lnTo>
                  <a:pt x="137281" y="239727"/>
                </a:lnTo>
                <a:lnTo>
                  <a:pt x="214324" y="238382"/>
                </a:lnTo>
                <a:lnTo>
                  <a:pt x="212792" y="233151"/>
                </a:lnTo>
                <a:lnTo>
                  <a:pt x="207892" y="227945"/>
                </a:lnTo>
                <a:lnTo>
                  <a:pt x="201749" y="224930"/>
                </a:lnTo>
                <a:lnTo>
                  <a:pt x="195057" y="224291"/>
                </a:lnTo>
                <a:close/>
              </a:path>
              <a:path w="273685" h="275590">
                <a:moveTo>
                  <a:pt x="271762" y="178482"/>
                </a:moveTo>
                <a:lnTo>
                  <a:pt x="188750" y="179931"/>
                </a:lnTo>
                <a:lnTo>
                  <a:pt x="199474" y="189570"/>
                </a:lnTo>
                <a:lnTo>
                  <a:pt x="212023" y="196614"/>
                </a:lnTo>
                <a:lnTo>
                  <a:pt x="225903" y="200874"/>
                </a:lnTo>
                <a:lnTo>
                  <a:pt x="240617" y="202162"/>
                </a:lnTo>
                <a:lnTo>
                  <a:pt x="253798" y="199335"/>
                </a:lnTo>
                <a:lnTo>
                  <a:pt x="264340" y="192020"/>
                </a:lnTo>
                <a:lnTo>
                  <a:pt x="271276" y="181218"/>
                </a:lnTo>
                <a:lnTo>
                  <a:pt x="271762" y="178482"/>
                </a:lnTo>
                <a:close/>
              </a:path>
              <a:path w="273685" h="275590">
                <a:moveTo>
                  <a:pt x="123865" y="69210"/>
                </a:moveTo>
                <a:lnTo>
                  <a:pt x="101876" y="77202"/>
                </a:lnTo>
                <a:lnTo>
                  <a:pt x="83947" y="92024"/>
                </a:lnTo>
                <a:lnTo>
                  <a:pt x="72027" y="112559"/>
                </a:lnTo>
                <a:lnTo>
                  <a:pt x="68006" y="136111"/>
                </a:lnTo>
                <a:lnTo>
                  <a:pt x="72053" y="159226"/>
                </a:lnTo>
                <a:lnTo>
                  <a:pt x="83539" y="179647"/>
                </a:lnTo>
                <a:lnTo>
                  <a:pt x="101833" y="195119"/>
                </a:lnTo>
                <a:lnTo>
                  <a:pt x="124462" y="203236"/>
                </a:lnTo>
                <a:lnTo>
                  <a:pt x="147930" y="203254"/>
                </a:lnTo>
                <a:lnTo>
                  <a:pt x="170080" y="195407"/>
                </a:lnTo>
                <a:lnTo>
                  <a:pt x="188750" y="179931"/>
                </a:lnTo>
                <a:lnTo>
                  <a:pt x="271762" y="178482"/>
                </a:lnTo>
                <a:lnTo>
                  <a:pt x="273075" y="171097"/>
                </a:lnTo>
                <a:lnTo>
                  <a:pt x="136125" y="173488"/>
                </a:lnTo>
                <a:lnTo>
                  <a:pt x="122850" y="170975"/>
                </a:lnTo>
                <a:lnTo>
                  <a:pt x="112055" y="163786"/>
                </a:lnTo>
                <a:lnTo>
                  <a:pt x="104746" y="153183"/>
                </a:lnTo>
                <a:lnTo>
                  <a:pt x="101929" y="140432"/>
                </a:lnTo>
                <a:lnTo>
                  <a:pt x="104439" y="127144"/>
                </a:lnTo>
                <a:lnTo>
                  <a:pt x="111621" y="116337"/>
                </a:lnTo>
                <a:lnTo>
                  <a:pt x="122212" y="109021"/>
                </a:lnTo>
                <a:lnTo>
                  <a:pt x="134950" y="106202"/>
                </a:lnTo>
                <a:lnTo>
                  <a:pt x="195880" y="105139"/>
                </a:lnTo>
                <a:lnTo>
                  <a:pt x="188406" y="92387"/>
                </a:lnTo>
                <a:lnTo>
                  <a:pt x="170535" y="77384"/>
                </a:lnTo>
                <a:lnTo>
                  <a:pt x="147961" y="69167"/>
                </a:lnTo>
                <a:lnTo>
                  <a:pt x="123865" y="69210"/>
                </a:lnTo>
                <a:close/>
              </a:path>
              <a:path w="273685" h="275590">
                <a:moveTo>
                  <a:pt x="195880" y="105139"/>
                </a:moveTo>
                <a:lnTo>
                  <a:pt x="134950" y="106202"/>
                </a:lnTo>
                <a:lnTo>
                  <a:pt x="148213" y="108567"/>
                </a:lnTo>
                <a:lnTo>
                  <a:pt x="159000" y="115510"/>
                </a:lnTo>
                <a:lnTo>
                  <a:pt x="166306" y="126064"/>
                </a:lnTo>
                <a:lnTo>
                  <a:pt x="169130" y="139259"/>
                </a:lnTo>
                <a:lnTo>
                  <a:pt x="166769" y="152544"/>
                </a:lnTo>
                <a:lnTo>
                  <a:pt x="159835" y="163346"/>
                </a:lnTo>
                <a:lnTo>
                  <a:pt x="149297" y="170662"/>
                </a:lnTo>
                <a:lnTo>
                  <a:pt x="136125" y="173488"/>
                </a:lnTo>
                <a:lnTo>
                  <a:pt x="273075" y="171097"/>
                </a:lnTo>
                <a:lnTo>
                  <a:pt x="273450" y="168988"/>
                </a:lnTo>
                <a:lnTo>
                  <a:pt x="238998" y="169589"/>
                </a:lnTo>
                <a:lnTo>
                  <a:pt x="225726" y="167224"/>
                </a:lnTo>
                <a:lnTo>
                  <a:pt x="214934" y="160281"/>
                </a:lnTo>
                <a:lnTo>
                  <a:pt x="207626" y="149728"/>
                </a:lnTo>
                <a:lnTo>
                  <a:pt x="204802" y="136533"/>
                </a:lnTo>
                <a:lnTo>
                  <a:pt x="200265" y="112621"/>
                </a:lnTo>
                <a:lnTo>
                  <a:pt x="195880" y="105139"/>
                </a:lnTo>
                <a:close/>
              </a:path>
              <a:path w="273685" h="275590">
                <a:moveTo>
                  <a:pt x="224912" y="34171"/>
                </a:moveTo>
                <a:lnTo>
                  <a:pt x="134771" y="35745"/>
                </a:lnTo>
                <a:lnTo>
                  <a:pt x="174302" y="43008"/>
                </a:lnTo>
                <a:lnTo>
                  <a:pt x="207087" y="64192"/>
                </a:lnTo>
                <a:lnTo>
                  <a:pt x="229624" y="96202"/>
                </a:lnTo>
                <a:lnTo>
                  <a:pt x="238410" y="135946"/>
                </a:lnTo>
                <a:lnTo>
                  <a:pt x="238998" y="169589"/>
                </a:lnTo>
                <a:lnTo>
                  <a:pt x="273450" y="168988"/>
                </a:lnTo>
                <a:lnTo>
                  <a:pt x="273564" y="168345"/>
                </a:lnTo>
                <a:lnTo>
                  <a:pt x="273050" y="134290"/>
                </a:lnTo>
                <a:lnTo>
                  <a:pt x="265355" y="91130"/>
                </a:lnTo>
                <a:lnTo>
                  <a:pt x="245359" y="53939"/>
                </a:lnTo>
                <a:lnTo>
                  <a:pt x="224912" y="34171"/>
                </a:lnTo>
                <a:close/>
              </a:path>
            </a:pathLst>
          </a:custGeom>
          <a:solidFill>
            <a:srgbClr val="0070ED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42005" y="486031"/>
            <a:ext cx="327660" cy="319405"/>
          </a:xfrm>
          <a:custGeom>
            <a:avLst/>
            <a:gdLst/>
            <a:ahLst/>
            <a:cxnLst/>
            <a:rect l="l" t="t" r="r" b="b"/>
            <a:pathLst>
              <a:path w="327660" h="319405">
                <a:moveTo>
                  <a:pt x="261360" y="202540"/>
                </a:moveTo>
                <a:lnTo>
                  <a:pt x="158661" y="204332"/>
                </a:lnTo>
                <a:lnTo>
                  <a:pt x="277097" y="318831"/>
                </a:lnTo>
                <a:lnTo>
                  <a:pt x="327599" y="266540"/>
                </a:lnTo>
                <a:lnTo>
                  <a:pt x="261360" y="202540"/>
                </a:lnTo>
                <a:close/>
              </a:path>
              <a:path w="327660" h="319405">
                <a:moveTo>
                  <a:pt x="10973" y="0"/>
                </a:moveTo>
                <a:lnTo>
                  <a:pt x="9854" y="19"/>
                </a:lnTo>
                <a:lnTo>
                  <a:pt x="4315" y="231"/>
                </a:lnTo>
                <a:lnTo>
                  <a:pt x="0" y="4899"/>
                </a:lnTo>
                <a:lnTo>
                  <a:pt x="253" y="11479"/>
                </a:lnTo>
                <a:lnTo>
                  <a:pt x="452" y="12487"/>
                </a:lnTo>
                <a:lnTo>
                  <a:pt x="104386" y="308213"/>
                </a:lnTo>
                <a:lnTo>
                  <a:pt x="106335" y="313441"/>
                </a:lnTo>
                <a:lnTo>
                  <a:pt x="112152" y="316101"/>
                </a:lnTo>
                <a:lnTo>
                  <a:pt x="120236" y="313080"/>
                </a:lnTo>
                <a:lnTo>
                  <a:pt x="122457" y="310777"/>
                </a:lnTo>
                <a:lnTo>
                  <a:pt x="123422" y="307881"/>
                </a:lnTo>
                <a:lnTo>
                  <a:pt x="158661" y="204332"/>
                </a:lnTo>
                <a:lnTo>
                  <a:pt x="261360" y="202540"/>
                </a:lnTo>
                <a:lnTo>
                  <a:pt x="209037" y="151986"/>
                </a:lnTo>
                <a:lnTo>
                  <a:pt x="311073" y="113176"/>
                </a:lnTo>
                <a:lnTo>
                  <a:pt x="316320" y="111265"/>
                </a:lnTo>
                <a:lnTo>
                  <a:pt x="319017" y="105470"/>
                </a:lnTo>
                <a:lnTo>
                  <a:pt x="316076" y="97291"/>
                </a:lnTo>
                <a:lnTo>
                  <a:pt x="313699" y="95021"/>
                </a:lnTo>
                <a:lnTo>
                  <a:pt x="12086" y="153"/>
                </a:lnTo>
                <a:lnTo>
                  <a:pt x="10973" y="0"/>
                </a:lnTo>
                <a:close/>
              </a:path>
            </a:pathLst>
          </a:custGeom>
          <a:solidFill>
            <a:srgbClr val="0070ED">
              <a:alpha val="2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872807" y="302577"/>
            <a:ext cx="71983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Auto-Renewal</a:t>
            </a:r>
            <a:r>
              <a:rPr sz="4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5" dirty="0">
                <a:solidFill>
                  <a:srgbClr val="FFFFFF"/>
                </a:solidFill>
                <a:latin typeface="Arial"/>
                <a:cs typeface="Arial"/>
              </a:rPr>
              <a:t>Membership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Charter Renewal Change rev 3">
            <a:hlinkClick r:id="" action="ppaction://media"/>
            <a:extLst>
              <a:ext uri="{FF2B5EF4-FFF2-40B4-BE49-F238E27FC236}">
                <a16:creationId xmlns:a16="http://schemas.microsoft.com/office/drawing/2014/main" id="{EEFC0617-9EE6-8CD0-D6DE-C5ADF235762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2124-F21B-D927-94C4-612496560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752600"/>
            <a:ext cx="11138535" cy="830997"/>
          </a:xfrm>
        </p:spPr>
        <p:txBody>
          <a:bodyPr/>
          <a:lstStyle/>
          <a:p>
            <a:r>
              <a:rPr lang="en-US" dirty="0"/>
              <a:t>2a. Family/Self Pay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9807F-9298-965F-31FA-F2FF1CAEC3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72DE-7820-6895-CB70-31E6A3026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32" y="1836356"/>
            <a:ext cx="11138535" cy="830997"/>
          </a:xfrm>
        </p:spPr>
        <p:txBody>
          <a:bodyPr/>
          <a:lstStyle/>
          <a:p>
            <a:r>
              <a:rPr lang="en-US" dirty="0"/>
              <a:t>Email reminder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68F83-A7EA-32B2-C203-0417F3EB1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3200400"/>
            <a:ext cx="7711441" cy="1969770"/>
          </a:xfrm>
        </p:spPr>
        <p:txBody>
          <a:bodyPr/>
          <a:lstStyle/>
          <a:p>
            <a:r>
              <a:rPr lang="en-US" sz="3200" dirty="0"/>
              <a:t>Families will start getting emails 60 days prior to expiration reminding them to renew.  Payment is made by the member (or parent) without going through the unit.</a:t>
            </a:r>
          </a:p>
        </p:txBody>
      </p:sp>
    </p:spTree>
    <p:extLst>
      <p:ext uri="{BB962C8B-B14F-4D97-AF65-F5344CB8AC3E}">
        <p14:creationId xmlns:p14="http://schemas.microsoft.com/office/powerpoint/2010/main" val="153783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B0B2A-7B01-C2BC-14B5-FBA962DDB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99865-0840-17E6-EAF7-8F670E36A3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4E454-5899-C7F4-8E03-5EFC22FF2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2" y="304800"/>
            <a:ext cx="956512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72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CBA19-6327-5DD3-6BEB-85C6C31DE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0365" y="228600"/>
            <a:ext cx="6331268" cy="1661993"/>
          </a:xfrm>
        </p:spPr>
        <p:txBody>
          <a:bodyPr/>
          <a:lstStyle/>
          <a:p>
            <a:r>
              <a:rPr lang="en-US" dirty="0"/>
              <a:t>Unit also gets a list of who is coming due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4CF9A-4EB8-AD44-4A28-EF31B510D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5DD13-9ED6-2768-B0EF-49AF5A06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71767"/>
            <a:ext cx="9829800" cy="485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030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4A92D-99FE-67C8-4EB6-99D06B7DB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32" y="1836356"/>
            <a:ext cx="11138535" cy="830997"/>
          </a:xfrm>
        </p:spPr>
        <p:txBody>
          <a:bodyPr/>
          <a:lstStyle/>
          <a:p>
            <a:r>
              <a:rPr lang="en-US" dirty="0"/>
              <a:t>Here is how individuals renew…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689CA-0486-2ADD-93C0-97836CD55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153AC85-9A3F-F7DB-63D8-F498B45E0CDB}"/>
              </a:ext>
            </a:extLst>
          </p:cNvPr>
          <p:cNvSpPr txBox="1"/>
          <p:nvPr/>
        </p:nvSpPr>
        <p:spPr>
          <a:xfrm>
            <a:off x="775854" y="1962782"/>
            <a:ext cx="53201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Via </a:t>
            </a:r>
            <a:r>
              <a:rPr lang="en-US" sz="2800" dirty="0" err="1"/>
              <a:t>My.Scouting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Link from email membership renewal notice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Parents must have a </a:t>
            </a:r>
            <a:r>
              <a:rPr lang="en-US" sz="2800" dirty="0" err="1"/>
              <a:t>My.Scouting</a:t>
            </a:r>
            <a:r>
              <a:rPr lang="en-US" sz="2800" dirty="0"/>
              <a:t> login and be linked to their youth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A71F5F-DBE5-CD4A-C8F9-E92752775069}"/>
              </a:ext>
            </a:extLst>
          </p:cNvPr>
          <p:cNvSpPr txBox="1"/>
          <p:nvPr/>
        </p:nvSpPr>
        <p:spPr>
          <a:xfrm>
            <a:off x="6408910" y="1738439"/>
            <a:ext cx="5500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My.Scouting</a:t>
            </a:r>
            <a:r>
              <a:rPr lang="en-US" dirty="0"/>
              <a:t> displays a reminder notice upon login</a:t>
            </a:r>
          </a:p>
          <a:p>
            <a:endParaRPr lang="en-US" dirty="0"/>
          </a:p>
          <a:p>
            <a:r>
              <a:rPr lang="en-US" dirty="0"/>
              <a:t>Click the notification icon or “My Applications” to begin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EB9B9D54-5E12-E986-1B49-912244AD8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8910" y="2938768"/>
            <a:ext cx="5500454" cy="2810178"/>
          </a:xfr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0AAF1211-734A-2ADD-4515-D2386BB1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Individual Renewal Process</a:t>
            </a:r>
          </a:p>
        </p:txBody>
      </p:sp>
    </p:spTree>
    <p:extLst>
      <p:ext uri="{BB962C8B-B14F-4D97-AF65-F5344CB8AC3E}">
        <p14:creationId xmlns:p14="http://schemas.microsoft.com/office/powerpoint/2010/main" val="2588791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3258C-2F95-E16B-5970-F4CF7BBE1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Individual Renewal Process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61DEBDC-9184-BF4E-38B4-3BDEF6B6F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Clicking the Icon will lead you to this page. Ensure information is correct and click “Go to Payment”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75652F9-3B16-DDFC-4B17-D155598F9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117973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/>
              <a:t>In “My Applications”</a:t>
            </a:r>
          </a:p>
          <a:p>
            <a:pPr algn="ctr"/>
            <a:r>
              <a:rPr lang="en-US" dirty="0"/>
              <a:t>Go </a:t>
            </a:r>
            <a:r>
              <a:rPr lang="en-US" dirty="0" err="1"/>
              <a:t>to“My</a:t>
            </a:r>
            <a:r>
              <a:rPr lang="en-US" dirty="0"/>
              <a:t> Renewals”</a:t>
            </a:r>
          </a:p>
          <a:p>
            <a:pPr algn="ctr"/>
            <a:r>
              <a:rPr lang="en-US" dirty="0"/>
              <a:t>Click “Start Renewal”</a:t>
            </a:r>
          </a:p>
        </p:txBody>
      </p:sp>
      <p:pic>
        <p:nvPicPr>
          <p:cNvPr id="35" name="Content Placeholder 34">
            <a:extLst>
              <a:ext uri="{FF2B5EF4-FFF2-40B4-BE49-F238E27FC236}">
                <a16:creationId xmlns:a16="http://schemas.microsoft.com/office/drawing/2014/main" id="{1891AB6D-5847-1C4F-FBB2-88F65F8FC0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338099" y="2774193"/>
            <a:ext cx="4161163" cy="3157465"/>
          </a:xfrm>
          <a:prstGeom prst="rect">
            <a:avLst/>
          </a:prstGeom>
        </p:spPr>
      </p:pic>
      <p:pic>
        <p:nvPicPr>
          <p:cNvPr id="39" name="Content Placeholder 38">
            <a:extLst>
              <a:ext uri="{FF2B5EF4-FFF2-40B4-BE49-F238E27FC236}">
                <a16:creationId xmlns:a16="http://schemas.microsoft.com/office/drawing/2014/main" id="{2B3FD26B-C544-9A55-2FEF-B96C75830A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941857" y="3006726"/>
            <a:ext cx="5413531" cy="2254015"/>
          </a:xfrm>
        </p:spPr>
      </p:pic>
    </p:spTree>
    <p:extLst>
      <p:ext uri="{BB962C8B-B14F-4D97-AF65-F5344CB8AC3E}">
        <p14:creationId xmlns:p14="http://schemas.microsoft.com/office/powerpoint/2010/main" val="3980996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7979" y="22858"/>
            <a:ext cx="6324854" cy="68351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13379" y="48258"/>
            <a:ext cx="6220460" cy="67640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9E2B04-C6A7-0E18-0540-9FA6BCD29C29}"/>
              </a:ext>
            </a:extLst>
          </p:cNvPr>
          <p:cNvSpPr txBox="1">
            <a:spLocks/>
          </p:cNvSpPr>
          <p:nvPr/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kern="0" dirty="0">
                <a:solidFill>
                  <a:srgbClr val="FF0000"/>
                </a:solidFill>
              </a:rPr>
              <a:t>Adult Renewal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7">
            <a:extLst>
              <a:ext uri="{FF2B5EF4-FFF2-40B4-BE49-F238E27FC236}">
                <a16:creationId xmlns:a16="http://schemas.microsoft.com/office/drawing/2014/main" id="{72C514C6-DE16-E2E0-14BD-A4B6CB76C9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030" y="1652443"/>
            <a:ext cx="4793947" cy="487362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9A372-7F5E-203A-05DB-8A571C5F9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7911" y="424873"/>
            <a:ext cx="4574184" cy="1227570"/>
          </a:xfrm>
        </p:spPr>
        <p:txBody>
          <a:bodyPr>
            <a:normAutofit/>
          </a:bodyPr>
          <a:lstStyle/>
          <a:p>
            <a:r>
              <a:rPr lang="en-US" sz="2400" dirty="0"/>
              <a:t>Please review and sign to agree to the BSA Terms and Conditions</a:t>
            </a:r>
          </a:p>
          <a:p>
            <a:r>
              <a:rPr lang="en-US" sz="2400" dirty="0"/>
              <a:t>Click “Go to Checkout Summary”</a:t>
            </a:r>
          </a:p>
        </p:txBody>
      </p:sp>
      <p:pic>
        <p:nvPicPr>
          <p:cNvPr id="24" name="Content Placeholder 21">
            <a:extLst>
              <a:ext uri="{FF2B5EF4-FFF2-40B4-BE49-F238E27FC236}">
                <a16:creationId xmlns:a16="http://schemas.microsoft.com/office/drawing/2014/main" id="{49F75C36-0EE9-F3CE-46BD-55A6A6D39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812" y="2006815"/>
            <a:ext cx="4853948" cy="3684588"/>
          </a:xfrm>
          <a:prstGeom prst="rect">
            <a:avLst/>
          </a:pr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28EB3E33-E43C-2CAB-0FA1-16C33494D68C}"/>
              </a:ext>
            </a:extLst>
          </p:cNvPr>
          <p:cNvSpPr txBox="1">
            <a:spLocks/>
          </p:cNvSpPr>
          <p:nvPr/>
        </p:nvSpPr>
        <p:spPr>
          <a:xfrm>
            <a:off x="748192" y="921400"/>
            <a:ext cx="5183188" cy="8239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Ensure information is correct, then click “Go to Payment”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9DB6AA9-CFA0-32D2-5E1B-7FC462400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28958"/>
            <a:ext cx="10515600" cy="492443"/>
          </a:xfrm>
        </p:spPr>
        <p:txBody>
          <a:bodyPr/>
          <a:lstStyle/>
          <a:p>
            <a:r>
              <a:rPr lang="en-US" dirty="0"/>
              <a:t>Youth </a:t>
            </a:r>
            <a:r>
              <a:rPr lang="en-US" dirty="0" err="1"/>
              <a:t>Renwal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090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299D2-C0F7-E50F-E3FB-3E9E12C6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09493"/>
          </a:xfrm>
        </p:spPr>
        <p:txBody>
          <a:bodyPr/>
          <a:lstStyle/>
          <a:p>
            <a:r>
              <a:rPr lang="en-US" dirty="0"/>
              <a:t>Check Out Page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C7C61-49D2-AEE4-D9E3-BE05490D8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74618"/>
            <a:ext cx="5157787" cy="1230457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/>
              <a:t>Note: Scout Life Magazine subscription is opted in as a default</a:t>
            </a:r>
          </a:p>
          <a:p>
            <a:r>
              <a:rPr lang="en-US" dirty="0"/>
              <a:t>“Uncheck” the box to opt out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1A6ED29-18D7-7FD2-9628-3247C5BAF4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1952" y="2505075"/>
            <a:ext cx="3973459" cy="3684588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A9EDD2-A9FD-AE85-3857-28E413AA46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74618"/>
            <a:ext cx="5183188" cy="123045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Proceed to enter payment information.</a:t>
            </a:r>
          </a:p>
          <a:p>
            <a:r>
              <a:rPr lang="en-US" dirty="0"/>
              <a:t>Verify billing address as process will default to record on file.</a:t>
            </a:r>
          </a:p>
          <a:p>
            <a:r>
              <a:rPr lang="en-US" dirty="0"/>
              <a:t>Click “Place Order” and membership is renewed.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5581586-A597-7C5D-DE76-7222D88B55C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34220" y="2505075"/>
            <a:ext cx="4459147" cy="3684588"/>
          </a:xfrm>
        </p:spPr>
      </p:pic>
    </p:spTree>
    <p:extLst>
      <p:ext uri="{BB962C8B-B14F-4D97-AF65-F5344CB8AC3E}">
        <p14:creationId xmlns:p14="http://schemas.microsoft.com/office/powerpoint/2010/main" val="58164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57D79-E5B5-EDC5-D88F-4C3EB4530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6352"/>
            <a:ext cx="9638523" cy="360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8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07ED323-1A9E-BF44-D384-E5CB48E2C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9977" y="218959"/>
            <a:ext cx="2504230" cy="642008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5FEFB-BC02-D5E0-0CDB-B9D4C3026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267485"/>
            <a:ext cx="3932237" cy="4619610"/>
          </a:xfrm>
        </p:spPr>
        <p:txBody>
          <a:bodyPr/>
          <a:lstStyle/>
          <a:p>
            <a:pPr algn="ctr"/>
            <a:r>
              <a:rPr lang="en-US" sz="2400" dirty="0"/>
              <a:t>Once the Credit Card process is completed, a receipt will show.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Click “Print Receipt”</a:t>
            </a:r>
          </a:p>
          <a:p>
            <a:pPr algn="ctr"/>
            <a:r>
              <a:rPr lang="en-US" sz="2400" dirty="0"/>
              <a:t>or</a:t>
            </a:r>
          </a:p>
          <a:p>
            <a:pPr algn="ctr"/>
            <a:r>
              <a:rPr lang="en-US" sz="2400" dirty="0"/>
              <a:t>Click on “Complete Registration” to be directed back to your applications in </a:t>
            </a:r>
            <a:r>
              <a:rPr lang="en-US" sz="2400" dirty="0" err="1"/>
              <a:t>My.Scouting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8307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388D0-6E0F-81DD-FD83-E7ECE930B921}"/>
              </a:ext>
            </a:extLst>
          </p:cNvPr>
          <p:cNvSpPr txBox="1"/>
          <p:nvPr/>
        </p:nvSpPr>
        <p:spPr>
          <a:xfrm>
            <a:off x="3390900" y="1295400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Unit Preparation and Approval for individual renewal</a:t>
            </a:r>
          </a:p>
        </p:txBody>
      </p:sp>
    </p:spTree>
    <p:extLst>
      <p:ext uri="{BB962C8B-B14F-4D97-AF65-F5344CB8AC3E}">
        <p14:creationId xmlns:p14="http://schemas.microsoft.com/office/powerpoint/2010/main" val="21709774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21925-20D1-04B0-2AC7-6E8C4183E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F99FD-0874-2CFD-2B7B-C585DC9E5B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road with a crossroad in the middle of a green field&#10;&#10;Description automatically generated">
            <a:extLst>
              <a:ext uri="{FF2B5EF4-FFF2-40B4-BE49-F238E27FC236}">
                <a16:creationId xmlns:a16="http://schemas.microsoft.com/office/drawing/2014/main" id="{F639A11E-2737-D810-1754-FCE2145692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1000" y="107950"/>
            <a:ext cx="11430000" cy="6642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96519A-93A5-42C0-20DC-7E841FD13489}"/>
              </a:ext>
            </a:extLst>
          </p:cNvPr>
          <p:cNvSpPr txBox="1"/>
          <p:nvPr/>
        </p:nvSpPr>
        <p:spPr>
          <a:xfrm>
            <a:off x="381000" y="6750050"/>
            <a:ext cx="11430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lab.howie.tw/2019/0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D20C05-BF7E-3802-7465-22270C868F34}"/>
              </a:ext>
            </a:extLst>
          </p:cNvPr>
          <p:cNvSpPr txBox="1"/>
          <p:nvPr/>
        </p:nvSpPr>
        <p:spPr>
          <a:xfrm>
            <a:off x="838200" y="152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Individual </a:t>
            </a:r>
            <a:r>
              <a:rPr lang="en-US" dirty="0" err="1"/>
              <a:t>Rnewal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A19F75-50C7-341F-161E-458EB5B049DC}"/>
              </a:ext>
            </a:extLst>
          </p:cNvPr>
          <p:cNvSpPr txBox="1"/>
          <p:nvPr/>
        </p:nvSpPr>
        <p:spPr>
          <a:xfrm>
            <a:off x="9448800" y="1752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Auto Renewal</a:t>
            </a:r>
          </a:p>
        </p:txBody>
      </p:sp>
    </p:spTree>
    <p:extLst>
      <p:ext uri="{BB962C8B-B14F-4D97-AF65-F5344CB8AC3E}">
        <p14:creationId xmlns:p14="http://schemas.microsoft.com/office/powerpoint/2010/main" val="31966285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4FD4-9692-19AA-E057-49A4B8216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354" y="517907"/>
            <a:ext cx="11138535" cy="2184400"/>
          </a:xfrm>
        </p:spPr>
        <p:txBody>
          <a:bodyPr/>
          <a:lstStyle/>
          <a:p>
            <a:r>
              <a:rPr lang="en-US" dirty="0"/>
              <a:t>Renewal Approvals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6EE28-D032-A5F8-76A3-7AE5B5F18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638682"/>
            <a:ext cx="11155680" cy="1938992"/>
          </a:xfrm>
        </p:spPr>
        <p:txBody>
          <a:bodyPr/>
          <a:lstStyle/>
          <a:p>
            <a:r>
              <a:rPr lang="en-US" dirty="0"/>
              <a:t>Renewals processed at the Council or through Additional Registration does not require an approval</a:t>
            </a:r>
          </a:p>
          <a:p>
            <a:r>
              <a:rPr lang="en-US" dirty="0"/>
              <a:t>Units can opt-in to “Auto Approve” renewals</a:t>
            </a:r>
          </a:p>
          <a:p>
            <a:r>
              <a:rPr lang="en-US" dirty="0"/>
              <a:t>Scenarios where an approval is required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Key 3 member or their delegate is approving a Unit Renewal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 Key 3 member or their delegate is approving an individual that</a:t>
            </a:r>
          </a:p>
          <a:p>
            <a:pPr lvl="2"/>
            <a:r>
              <a:rPr lang="en-US" dirty="0"/>
              <a:t>Renewed themselves</a:t>
            </a:r>
          </a:p>
          <a:p>
            <a:pPr lvl="2"/>
            <a:r>
              <a:rPr lang="en-US" dirty="0"/>
              <a:t>Were renewed by a parent/guardian</a:t>
            </a:r>
          </a:p>
        </p:txBody>
      </p:sp>
    </p:spTree>
    <p:extLst>
      <p:ext uri="{BB962C8B-B14F-4D97-AF65-F5344CB8AC3E}">
        <p14:creationId xmlns:p14="http://schemas.microsoft.com/office/powerpoint/2010/main" val="26569704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388D0-6E0F-81DD-FD83-E7ECE930B921}"/>
              </a:ext>
            </a:extLst>
          </p:cNvPr>
          <p:cNvSpPr txBox="1"/>
          <p:nvPr/>
        </p:nvSpPr>
        <p:spPr>
          <a:xfrm>
            <a:off x="3390900" y="1295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Individual Approval</a:t>
            </a:r>
          </a:p>
        </p:txBody>
      </p:sp>
    </p:spTree>
    <p:extLst>
      <p:ext uri="{BB962C8B-B14F-4D97-AF65-F5344CB8AC3E}">
        <p14:creationId xmlns:p14="http://schemas.microsoft.com/office/powerpoint/2010/main" val="15445524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180451-14E6-6F33-4D22-82DDBB5DF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76500"/>
            <a:ext cx="9677399" cy="65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6808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388D0-6E0F-81DD-FD83-E7ECE930B921}"/>
              </a:ext>
            </a:extLst>
          </p:cNvPr>
          <p:cNvSpPr txBox="1"/>
          <p:nvPr/>
        </p:nvSpPr>
        <p:spPr>
          <a:xfrm>
            <a:off x="3390900" y="1295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Auto Approval</a:t>
            </a:r>
          </a:p>
        </p:txBody>
      </p:sp>
    </p:spTree>
    <p:extLst>
      <p:ext uri="{BB962C8B-B14F-4D97-AF65-F5344CB8AC3E}">
        <p14:creationId xmlns:p14="http://schemas.microsoft.com/office/powerpoint/2010/main" val="1740376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9640" y="6427152"/>
            <a:ext cx="187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888888"/>
                </a:solidFill>
                <a:latin typeface="Trebuchet MS"/>
                <a:cs typeface="Trebuchet MS"/>
              </a:rPr>
              <a:t>26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28700" y="520700"/>
            <a:ext cx="10188194" cy="5870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54100" y="546100"/>
            <a:ext cx="10083800" cy="576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BDB408-665C-E3AA-1B4C-76D0AD47F01F}"/>
              </a:ext>
            </a:extLst>
          </p:cNvPr>
          <p:cNvSpPr/>
          <p:nvPr/>
        </p:nvSpPr>
        <p:spPr>
          <a:xfrm>
            <a:off x="2971800" y="2286000"/>
            <a:ext cx="3505200" cy="7620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F082A4C-672F-F147-9A0B-C276485DD6D9}"/>
              </a:ext>
            </a:extLst>
          </p:cNvPr>
          <p:cNvSpPr/>
          <p:nvPr/>
        </p:nvSpPr>
        <p:spPr>
          <a:xfrm>
            <a:off x="2209800" y="1182942"/>
            <a:ext cx="57150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972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1828800"/>
            <a:ext cx="972972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-90" dirty="0">
                <a:solidFill>
                  <a:srgbClr val="EC1745"/>
                </a:solidFill>
                <a:latin typeface="Calibri"/>
                <a:cs typeface="Calibri"/>
              </a:rPr>
              <a:t>2b. </a:t>
            </a:r>
            <a:r>
              <a:rPr sz="6000" spc="-90" dirty="0">
                <a:solidFill>
                  <a:srgbClr val="EC1745"/>
                </a:solidFill>
                <a:latin typeface="Calibri"/>
                <a:cs typeface="Calibri"/>
              </a:rPr>
              <a:t>Unit</a:t>
            </a:r>
            <a:r>
              <a:rPr lang="en-US" sz="6000" spc="-90" dirty="0">
                <a:solidFill>
                  <a:srgbClr val="EC1745"/>
                </a:solidFill>
                <a:latin typeface="Calibri"/>
                <a:cs typeface="Calibri"/>
              </a:rPr>
              <a:t>-</a:t>
            </a:r>
            <a:r>
              <a:rPr sz="6000" spc="-15" dirty="0">
                <a:solidFill>
                  <a:srgbClr val="EC1745"/>
                </a:solidFill>
                <a:latin typeface="Calibri"/>
                <a:cs typeface="Calibri"/>
              </a:rPr>
              <a:t>Paid </a:t>
            </a:r>
            <a:r>
              <a:rPr sz="6000" spc="-145" dirty="0">
                <a:solidFill>
                  <a:srgbClr val="EC1745"/>
                </a:solidFill>
                <a:latin typeface="Calibri"/>
                <a:cs typeface="Calibri"/>
              </a:rPr>
              <a:t>Member</a:t>
            </a:r>
            <a:r>
              <a:rPr sz="6000" spc="-570" dirty="0">
                <a:solidFill>
                  <a:srgbClr val="EC1745"/>
                </a:solidFill>
                <a:latin typeface="Calibri"/>
                <a:cs typeface="Calibri"/>
              </a:rPr>
              <a:t> </a:t>
            </a:r>
            <a:r>
              <a:rPr sz="6000" spc="35" dirty="0">
                <a:solidFill>
                  <a:srgbClr val="EC1745"/>
                </a:solidFill>
                <a:latin typeface="Calibri"/>
                <a:cs typeface="Calibri"/>
              </a:rPr>
              <a:t>Renewal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2110" y="3578225"/>
            <a:ext cx="6369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solidFill>
                  <a:srgbClr val="005E9E"/>
                </a:solidFill>
                <a:latin typeface="Trebuchet MS"/>
                <a:cs typeface="Trebuchet MS"/>
              </a:rPr>
              <a:t>When</a:t>
            </a:r>
            <a:r>
              <a:rPr sz="2400" spc="-229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5E9E"/>
                </a:solidFill>
                <a:latin typeface="Trebuchet MS"/>
                <a:cs typeface="Trebuchet MS"/>
              </a:rPr>
              <a:t>the</a:t>
            </a:r>
            <a:r>
              <a:rPr sz="2400" spc="-250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5E9E"/>
                </a:solidFill>
                <a:latin typeface="Trebuchet MS"/>
                <a:cs typeface="Trebuchet MS"/>
              </a:rPr>
              <a:t>Unit</a:t>
            </a:r>
            <a:r>
              <a:rPr sz="2400" spc="-235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005E9E"/>
                </a:solidFill>
                <a:latin typeface="Trebuchet MS"/>
                <a:cs typeface="Trebuchet MS"/>
              </a:rPr>
              <a:t>Chooses</a:t>
            </a:r>
            <a:r>
              <a:rPr sz="2400" spc="-220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05E9E"/>
                </a:solidFill>
                <a:latin typeface="Trebuchet MS"/>
                <a:cs typeface="Trebuchet MS"/>
              </a:rPr>
              <a:t>to</a:t>
            </a:r>
            <a:r>
              <a:rPr sz="2400" spc="-225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005E9E"/>
                </a:solidFill>
                <a:latin typeface="Trebuchet MS"/>
                <a:cs typeface="Trebuchet MS"/>
              </a:rPr>
              <a:t>Renew</a:t>
            </a:r>
            <a:r>
              <a:rPr sz="2400" spc="-254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5E9E"/>
                </a:solidFill>
                <a:latin typeface="Trebuchet MS"/>
                <a:cs typeface="Trebuchet MS"/>
              </a:rPr>
              <a:t>their</a:t>
            </a:r>
            <a:r>
              <a:rPr sz="2400" spc="-220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005E9E"/>
                </a:solidFill>
                <a:latin typeface="Trebuchet MS"/>
                <a:cs typeface="Trebuchet MS"/>
              </a:rPr>
              <a:t>Members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1828800"/>
            <a:ext cx="972972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-90" dirty="0">
                <a:solidFill>
                  <a:srgbClr val="EC1745"/>
                </a:solidFill>
                <a:latin typeface="Calibri"/>
                <a:cs typeface="Calibri"/>
              </a:rPr>
              <a:t>2b. </a:t>
            </a:r>
            <a:r>
              <a:rPr sz="6000" spc="-90" dirty="0">
                <a:solidFill>
                  <a:srgbClr val="EC1745"/>
                </a:solidFill>
                <a:latin typeface="Calibri"/>
                <a:cs typeface="Calibri"/>
              </a:rPr>
              <a:t>Unit</a:t>
            </a:r>
            <a:r>
              <a:rPr lang="en-US" sz="6000" spc="-90" dirty="0">
                <a:solidFill>
                  <a:srgbClr val="EC1745"/>
                </a:solidFill>
                <a:latin typeface="Calibri"/>
                <a:cs typeface="Calibri"/>
              </a:rPr>
              <a:t>-</a:t>
            </a:r>
            <a:r>
              <a:rPr sz="6000" spc="-15" dirty="0">
                <a:solidFill>
                  <a:srgbClr val="EC1745"/>
                </a:solidFill>
                <a:latin typeface="Calibri"/>
                <a:cs typeface="Calibri"/>
              </a:rPr>
              <a:t>Paid </a:t>
            </a:r>
            <a:r>
              <a:rPr sz="6000" spc="-145" dirty="0">
                <a:solidFill>
                  <a:srgbClr val="EC1745"/>
                </a:solidFill>
                <a:latin typeface="Calibri"/>
                <a:cs typeface="Calibri"/>
              </a:rPr>
              <a:t>Member</a:t>
            </a:r>
            <a:r>
              <a:rPr sz="6000" spc="-570" dirty="0">
                <a:solidFill>
                  <a:srgbClr val="EC1745"/>
                </a:solidFill>
                <a:latin typeface="Calibri"/>
                <a:cs typeface="Calibri"/>
              </a:rPr>
              <a:t> </a:t>
            </a:r>
            <a:r>
              <a:rPr sz="6000" spc="35" dirty="0">
                <a:solidFill>
                  <a:srgbClr val="EC1745"/>
                </a:solidFill>
                <a:latin typeface="Calibri"/>
                <a:cs typeface="Calibri"/>
              </a:rPr>
              <a:t>Renewal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2110" y="3578225"/>
            <a:ext cx="6369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0" dirty="0">
                <a:solidFill>
                  <a:srgbClr val="005E9E"/>
                </a:solidFill>
                <a:latin typeface="Trebuchet MS"/>
                <a:cs typeface="Trebuchet MS"/>
              </a:rPr>
              <a:t>When</a:t>
            </a:r>
            <a:r>
              <a:rPr sz="2400" spc="-229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75" dirty="0">
                <a:solidFill>
                  <a:srgbClr val="005E9E"/>
                </a:solidFill>
                <a:latin typeface="Trebuchet MS"/>
                <a:cs typeface="Trebuchet MS"/>
              </a:rPr>
              <a:t>the</a:t>
            </a:r>
            <a:r>
              <a:rPr sz="2400" spc="-250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55" dirty="0">
                <a:solidFill>
                  <a:srgbClr val="005E9E"/>
                </a:solidFill>
                <a:latin typeface="Trebuchet MS"/>
                <a:cs typeface="Trebuchet MS"/>
              </a:rPr>
              <a:t>Unit</a:t>
            </a:r>
            <a:r>
              <a:rPr sz="2400" spc="-235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85" dirty="0">
                <a:solidFill>
                  <a:srgbClr val="005E9E"/>
                </a:solidFill>
                <a:latin typeface="Trebuchet MS"/>
                <a:cs typeface="Trebuchet MS"/>
              </a:rPr>
              <a:t>Chooses</a:t>
            </a:r>
            <a:r>
              <a:rPr sz="2400" spc="-220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80" dirty="0">
                <a:solidFill>
                  <a:srgbClr val="005E9E"/>
                </a:solidFill>
                <a:latin typeface="Trebuchet MS"/>
                <a:cs typeface="Trebuchet MS"/>
              </a:rPr>
              <a:t>to</a:t>
            </a:r>
            <a:r>
              <a:rPr sz="2400" spc="-225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20" dirty="0">
                <a:solidFill>
                  <a:srgbClr val="005E9E"/>
                </a:solidFill>
                <a:latin typeface="Trebuchet MS"/>
                <a:cs typeface="Trebuchet MS"/>
              </a:rPr>
              <a:t>Renew</a:t>
            </a:r>
            <a:r>
              <a:rPr sz="2400" spc="-254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95" dirty="0">
                <a:solidFill>
                  <a:srgbClr val="005E9E"/>
                </a:solidFill>
                <a:latin typeface="Trebuchet MS"/>
                <a:cs typeface="Trebuchet MS"/>
              </a:rPr>
              <a:t>their</a:t>
            </a:r>
            <a:r>
              <a:rPr sz="2400" spc="-220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20" dirty="0">
                <a:solidFill>
                  <a:srgbClr val="005E9E"/>
                </a:solidFill>
                <a:latin typeface="Trebuchet MS"/>
                <a:cs typeface="Trebuchet MS"/>
              </a:rPr>
              <a:t>Members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22F888-2818-CD5B-A9C0-410FBF18CB2D}"/>
              </a:ext>
            </a:extLst>
          </p:cNvPr>
          <p:cNvSpPr/>
          <p:nvPr/>
        </p:nvSpPr>
        <p:spPr>
          <a:xfrm rot="19389259">
            <a:off x="-860421" y="2524984"/>
            <a:ext cx="9237209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Broken- Taken Back to the Shop</a:t>
            </a:r>
          </a:p>
        </p:txBody>
      </p:sp>
      <p:pic>
        <p:nvPicPr>
          <p:cNvPr id="1026" name="Picture 2" descr="11,696 Car Grease Royalty-Free Photos ...">
            <a:extLst>
              <a:ext uri="{FF2B5EF4-FFF2-40B4-BE49-F238E27FC236}">
                <a16:creationId xmlns:a16="http://schemas.microsoft.com/office/drawing/2014/main" id="{DC5B3B10-4FAF-174E-A821-D41719B99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252089"/>
            <a:ext cx="6153246" cy="441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3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08910" y="2479357"/>
            <a:ext cx="757809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6000" spc="-90" dirty="0">
                <a:solidFill>
                  <a:srgbClr val="EC1745"/>
                </a:solidFill>
                <a:latin typeface="Calibri"/>
                <a:cs typeface="Calibri"/>
              </a:rPr>
              <a:t>1. </a:t>
            </a:r>
            <a:r>
              <a:rPr sz="6000" spc="-90" dirty="0">
                <a:solidFill>
                  <a:srgbClr val="EC1745"/>
                </a:solidFill>
                <a:latin typeface="Calibri"/>
                <a:cs typeface="Calibri"/>
              </a:rPr>
              <a:t>Unit </a:t>
            </a:r>
            <a:r>
              <a:rPr sz="6000" spc="30" dirty="0">
                <a:solidFill>
                  <a:srgbClr val="EC1745"/>
                </a:solidFill>
                <a:latin typeface="Calibri"/>
                <a:cs typeface="Calibri"/>
              </a:rPr>
              <a:t>Renewal</a:t>
            </a:r>
            <a:r>
              <a:rPr sz="6000" spc="-370" dirty="0">
                <a:solidFill>
                  <a:srgbClr val="EC1745"/>
                </a:solidFill>
                <a:latin typeface="Calibri"/>
                <a:cs typeface="Calibri"/>
              </a:rPr>
              <a:t> </a:t>
            </a:r>
            <a:r>
              <a:rPr sz="6000" spc="145" dirty="0">
                <a:solidFill>
                  <a:srgbClr val="EC1745"/>
                </a:solidFill>
                <a:latin typeface="Calibri"/>
                <a:cs typeface="Calibri"/>
              </a:rPr>
              <a:t>Process</a:t>
            </a:r>
            <a:endParaRPr sz="6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45484" y="3578225"/>
            <a:ext cx="4700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45" dirty="0">
                <a:solidFill>
                  <a:srgbClr val="005E9E"/>
                </a:solidFill>
                <a:latin typeface="Trebuchet MS"/>
                <a:cs typeface="Trebuchet MS"/>
              </a:rPr>
              <a:t>Renewing the Unit Itself</a:t>
            </a:r>
            <a:endParaRPr sz="24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7B78-A5B5-3A9F-314C-E073D8979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Pay for Member Renewals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B05E4-D84A-292C-4D4A-9EEC28313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Pay option for member renewal is found in the Organization Manager</a:t>
            </a:r>
          </a:p>
          <a:p>
            <a:r>
              <a:rPr lang="en-US" dirty="0"/>
              <a:t>Unit Key 3’s are notified each month of which members are due to renew that month</a:t>
            </a:r>
          </a:p>
          <a:p>
            <a:r>
              <a:rPr lang="en-US" dirty="0"/>
              <a:t>The unit selects which members are renewing</a:t>
            </a:r>
          </a:p>
          <a:p>
            <a:r>
              <a:rPr lang="en-US" dirty="0"/>
              <a:t>The unit pays with a credit card or establishes a securely stored electronic fund transfer payment (ACH)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057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DD218-CC69-22D3-9368-891BB9EF9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Opt-In for Unit Pay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847F060-A283-E23F-2CEA-9C23D9FEA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7" y="1383600"/>
            <a:ext cx="6642161" cy="381158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FF785-3E9D-8CCC-ECBA-17FBEE82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Found in the Settings tab of Organization Manager.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Scroll down until you see “Renewal Payment”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Check/uncheck the box “Unit will pay…”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Click “Save”</a:t>
            </a:r>
          </a:p>
        </p:txBody>
      </p:sp>
    </p:spTree>
    <p:extLst>
      <p:ext uri="{BB962C8B-B14F-4D97-AF65-F5344CB8AC3E}">
        <p14:creationId xmlns:p14="http://schemas.microsoft.com/office/powerpoint/2010/main" val="12485175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980" y="274320"/>
            <a:ext cx="10533634" cy="6362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380" y="299720"/>
            <a:ext cx="10429240" cy="625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F1B133-1EAB-26A4-F3E8-B8CCD2FC1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45736"/>
            <a:ext cx="12192000" cy="536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9652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DBC7D-E9AB-A7BE-D597-874AF812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32" y="609600"/>
            <a:ext cx="11138535" cy="2184400"/>
          </a:xfrm>
        </p:spPr>
        <p:txBody>
          <a:bodyPr/>
          <a:lstStyle/>
          <a:p>
            <a:r>
              <a:rPr lang="en-US" dirty="0"/>
              <a:t>Units Renewing Manually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74D45-0B05-638F-1B15-C21805C2F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1359" y="2438400"/>
            <a:ext cx="4032564" cy="4351338"/>
          </a:xfrm>
        </p:spPr>
        <p:txBody>
          <a:bodyPr/>
          <a:lstStyle/>
          <a:p>
            <a:r>
              <a:rPr lang="en-US" dirty="0"/>
              <a:t>Select members to be renewed</a:t>
            </a:r>
          </a:p>
          <a:p>
            <a:r>
              <a:rPr lang="en-US" dirty="0"/>
              <a:t>Under the “Print” option on the roster banner select “Unit Payment of Membership Renewal”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2A0776-927C-4C38-F3C9-EC92EC6D47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1905000"/>
            <a:ext cx="6483350" cy="4195594"/>
          </a:xfrm>
        </p:spPr>
      </p:pic>
    </p:spTree>
    <p:extLst>
      <p:ext uri="{BB962C8B-B14F-4D97-AF65-F5344CB8AC3E}">
        <p14:creationId xmlns:p14="http://schemas.microsoft.com/office/powerpoint/2010/main" val="36238716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AD4C-A960-9804-1A5A-EBFFE905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3425"/>
            <a:ext cx="11138535" cy="21844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A list of the members to be renewed will display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FAF4-4CBF-8354-28D3-E80FBED2EB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Note: Scout Life subscriptions will be selected by default. if the member does not wish to subscribe, uncheck the box.</a:t>
            </a:r>
          </a:p>
          <a:p>
            <a:r>
              <a:rPr lang="en-US" dirty="0"/>
              <a:t>Option to view multiple registrations</a:t>
            </a:r>
          </a:p>
          <a:p>
            <a:r>
              <a:rPr lang="en-US" dirty="0"/>
              <a:t>To continue with renewal, click “Create Renewal Order”</a:t>
            </a:r>
          </a:p>
          <a:p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7AAFB742-2D01-7BF9-9367-AAD6B524C0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80263"/>
            <a:ext cx="5181600" cy="3442062"/>
          </a:xfrm>
        </p:spPr>
      </p:pic>
    </p:spTree>
    <p:extLst>
      <p:ext uri="{BB962C8B-B14F-4D97-AF65-F5344CB8AC3E}">
        <p14:creationId xmlns:p14="http://schemas.microsoft.com/office/powerpoint/2010/main" val="29275092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5980" y="495300"/>
            <a:ext cx="10533634" cy="59209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81380" y="520700"/>
            <a:ext cx="10429240" cy="581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AD0A99-B54B-AF98-5A70-3A8A10932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" y="480601"/>
            <a:ext cx="11698333" cy="589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3834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0" y="274320"/>
            <a:ext cx="8435594" cy="6362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30400" y="299720"/>
            <a:ext cx="8331200" cy="625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94D67E-A2A5-671B-2176-6A2F21C07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315" y="0"/>
            <a:ext cx="68673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60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0980" y="236220"/>
            <a:ext cx="9256014" cy="5753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6380" y="261620"/>
            <a:ext cx="9151620" cy="5648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4B8043-C5D6-0F7B-40F4-E19BD00C354F}"/>
              </a:ext>
            </a:extLst>
          </p:cNvPr>
          <p:cNvSpPr/>
          <p:nvPr/>
        </p:nvSpPr>
        <p:spPr>
          <a:xfrm>
            <a:off x="5181600" y="126237"/>
            <a:ext cx="2667000" cy="7112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FFE9-7D8F-312E-BC50-977EDF6A9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32" y="679236"/>
            <a:ext cx="11138535" cy="218440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+mn-lt"/>
              </a:rPr>
              <a:t>The Payment Summary page displays a recap and amounts due.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88828-C52E-FBA4-D394-B62436797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131" y="1371600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The option to set up credit card or ACH payment will be presented if none is on file.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sz="2400" dirty="0"/>
              <a:t>Payment method can be securely saved to use for other members throughout the year.</a:t>
            </a:r>
          </a:p>
          <a:p>
            <a:r>
              <a:rPr lang="en-US" sz="2400" dirty="0"/>
              <a:t>There is a $1.00 ACH payment admin fee</a:t>
            </a:r>
          </a:p>
          <a:p>
            <a:r>
              <a:rPr lang="en-US" sz="2400" dirty="0"/>
              <a:t>There is a 3% Credit Card admin fee.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4EE2F8-CF1A-4CF1-DEEF-BAB8BBAA78F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800" y="1825625"/>
            <a:ext cx="5636336" cy="3644547"/>
          </a:xfrm>
        </p:spPr>
      </p:pic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CCDF9F97-8153-0601-A8A5-AC9C39630AA4}"/>
              </a:ext>
            </a:extLst>
          </p:cNvPr>
          <p:cNvCxnSpPr>
            <a:cxnSpLocks/>
          </p:cNvCxnSpPr>
          <p:nvPr/>
        </p:nvCxnSpPr>
        <p:spPr>
          <a:xfrm rot="16200000" flipH="1">
            <a:off x="5246483" y="3245667"/>
            <a:ext cx="1584360" cy="1122632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370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6276BD-AC00-04FC-5E18-AD93AE2D93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0514" y="757382"/>
            <a:ext cx="6200481" cy="5419581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9758-2524-BB63-B035-2341AFCE5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914" y="1548534"/>
            <a:ext cx="5181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If unit already has a payment method saved, a recap linked to the payment method will be presented.</a:t>
            </a:r>
          </a:p>
          <a:p>
            <a:r>
              <a:rPr lang="en-US" sz="2400" dirty="0"/>
              <a:t>Click “Pay with Saved Payment Method” to complete the renewal process.</a:t>
            </a:r>
          </a:p>
          <a:p>
            <a:r>
              <a:rPr lang="en-US" sz="2400" dirty="0"/>
              <a:t>If using a different method than the one on file, select “Pay with new Method”</a:t>
            </a:r>
          </a:p>
        </p:txBody>
      </p:sp>
    </p:spTree>
    <p:extLst>
      <p:ext uri="{BB962C8B-B14F-4D97-AF65-F5344CB8AC3E}">
        <p14:creationId xmlns:p14="http://schemas.microsoft.com/office/powerpoint/2010/main" val="857062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3900" y="274320"/>
            <a:ext cx="8257794" cy="6362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9300" y="299720"/>
            <a:ext cx="8153400" cy="6258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F08F-67CB-0429-3E03-34714B96B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183552"/>
          </a:xfrm>
        </p:spPr>
        <p:txBody>
          <a:bodyPr anchor="ctr">
            <a:normAutofit/>
          </a:bodyPr>
          <a:lstStyle/>
          <a:p>
            <a:r>
              <a:rPr lang="en-US" sz="2800" dirty="0">
                <a:latin typeface="+mn-lt"/>
              </a:rPr>
              <a:t>Renewal Orders initiated, but not completed, by the unit will be displayed under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“Unit Paid Membership Renewal Batches” for review.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5A700F9-AB94-19AF-8CCD-5E44847ABA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207722"/>
            <a:ext cx="6172200" cy="4433030"/>
          </a:xfrm>
        </p:spPr>
      </p:pic>
    </p:spTree>
    <p:extLst>
      <p:ext uri="{BB962C8B-B14F-4D97-AF65-F5344CB8AC3E}">
        <p14:creationId xmlns:p14="http://schemas.microsoft.com/office/powerpoint/2010/main" val="9877574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ADDB3-EABC-7A0F-BEDC-63763F71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53788-B8DA-3518-7360-C0049C16F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039B71-E625-86AE-03C4-42AD92380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9A26CD-5470-86E3-E299-685800936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10453652" cy="51816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9798400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362200" y="1438580"/>
            <a:ext cx="76962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lang="en-US" spc="-85" dirty="0"/>
              <a:t>Monthly Unit Membership Monitoring</a:t>
            </a:r>
            <a:endParaRPr spc="-85" dirty="0"/>
          </a:p>
        </p:txBody>
      </p:sp>
      <p:sp>
        <p:nvSpPr>
          <p:cNvPr id="3" name="object 3"/>
          <p:cNvSpPr txBox="1"/>
          <p:nvPr/>
        </p:nvSpPr>
        <p:spPr>
          <a:xfrm>
            <a:off x="4050284" y="3578225"/>
            <a:ext cx="4095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solidFill>
                  <a:srgbClr val="005E9E"/>
                </a:solidFill>
                <a:latin typeface="Trebuchet MS"/>
                <a:cs typeface="Trebuchet MS"/>
              </a:rPr>
              <a:t>Found</a:t>
            </a:r>
            <a:r>
              <a:rPr sz="2400" spc="-235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50" dirty="0">
                <a:solidFill>
                  <a:srgbClr val="005E9E"/>
                </a:solidFill>
                <a:latin typeface="Trebuchet MS"/>
                <a:cs typeface="Trebuchet MS"/>
              </a:rPr>
              <a:t>in</a:t>
            </a:r>
            <a:r>
              <a:rPr sz="2400" spc="-254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45" dirty="0">
                <a:solidFill>
                  <a:srgbClr val="005E9E"/>
                </a:solidFill>
                <a:latin typeface="Trebuchet MS"/>
                <a:cs typeface="Trebuchet MS"/>
              </a:rPr>
              <a:t>Organization</a:t>
            </a:r>
            <a:r>
              <a:rPr sz="2400" spc="-270" dirty="0">
                <a:solidFill>
                  <a:srgbClr val="005E9E"/>
                </a:solidFill>
                <a:latin typeface="Trebuchet MS"/>
                <a:cs typeface="Trebuchet MS"/>
              </a:rPr>
              <a:t> </a:t>
            </a:r>
            <a:r>
              <a:rPr sz="2400" spc="-5" dirty="0">
                <a:solidFill>
                  <a:srgbClr val="005E9E"/>
                </a:solidFill>
                <a:latin typeface="Trebuchet MS"/>
                <a:cs typeface="Trebuchet MS"/>
              </a:rPr>
              <a:t>Manager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9640" y="6427152"/>
            <a:ext cx="1879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" dirty="0">
                <a:solidFill>
                  <a:srgbClr val="888888"/>
                </a:solidFill>
                <a:latin typeface="Trebuchet MS"/>
                <a:cs typeface="Trebuchet MS"/>
              </a:rPr>
              <a:t>41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1040" y="1140460"/>
            <a:ext cx="11000994" cy="4630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6440" y="1165860"/>
            <a:ext cx="10896600" cy="452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5E2057-6545-BDFF-382D-5B7EDF028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0"/>
            <a:ext cx="116204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46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0121" y="1840477"/>
            <a:ext cx="9233159" cy="25402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16380" y="1856739"/>
            <a:ext cx="9151620" cy="2458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0" y="236220"/>
            <a:ext cx="7742174" cy="5753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73300" y="261620"/>
            <a:ext cx="7637780" cy="56489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3900" y="40638"/>
            <a:ext cx="8257794" cy="6817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19300" y="66038"/>
            <a:ext cx="8153400" cy="67335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6788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1061</Words>
  <Application>Microsoft Office PowerPoint</Application>
  <PresentationFormat>Widescreen</PresentationFormat>
  <Paragraphs>122</Paragraphs>
  <Slides>56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Aptos</vt:lpstr>
      <vt:lpstr>Arial</vt:lpstr>
      <vt:lpstr>Calibri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Individual Member Renewal</vt:lpstr>
      <vt:lpstr>Auto-Renewal Membership</vt:lpstr>
      <vt:lpstr>2a. Family/Self Pay</vt:lpstr>
      <vt:lpstr>Email reminder</vt:lpstr>
      <vt:lpstr>PowerPoint Presentation</vt:lpstr>
      <vt:lpstr>Unit also gets a list of who is coming due</vt:lpstr>
      <vt:lpstr>Here is how individuals renew…</vt:lpstr>
      <vt:lpstr>Individual Renewal Process</vt:lpstr>
      <vt:lpstr>Individual Renewal Process</vt:lpstr>
      <vt:lpstr>PowerPoint Presentation</vt:lpstr>
      <vt:lpstr>Youth Renwal</vt:lpstr>
      <vt:lpstr>Check Out Page</vt:lpstr>
      <vt:lpstr>PowerPoint Presentation</vt:lpstr>
      <vt:lpstr>PowerPoint Presentation</vt:lpstr>
      <vt:lpstr>PowerPoint Presentation</vt:lpstr>
      <vt:lpstr>Renewal Approvals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Pay for Member Renewals</vt:lpstr>
      <vt:lpstr>Opt-In for Unit Pay</vt:lpstr>
      <vt:lpstr>PowerPoint Presentation</vt:lpstr>
      <vt:lpstr>PowerPoint Presentation</vt:lpstr>
      <vt:lpstr>Units Renewing Manually</vt:lpstr>
      <vt:lpstr>A list of the members to be renewed will display</vt:lpstr>
      <vt:lpstr>PowerPoint Presentation</vt:lpstr>
      <vt:lpstr>PowerPoint Presentation</vt:lpstr>
      <vt:lpstr>PowerPoint Presentation</vt:lpstr>
      <vt:lpstr>PowerPoint Presentation</vt:lpstr>
      <vt:lpstr>The Payment Summary page displays a recap and amounts due.</vt:lpstr>
      <vt:lpstr>PowerPoint Presentation</vt:lpstr>
      <vt:lpstr>PowerPoint Presentation</vt:lpstr>
      <vt:lpstr>Renewal Orders initiated, but not completed, by the unit will be displayed under “Unit Paid Membership Renewal Batches” for review.</vt:lpstr>
      <vt:lpstr>PowerPoint Presentation</vt:lpstr>
      <vt:lpstr>Monthly Unit Membership Monitoring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Darin Kinn</dc:creator>
  <cp:lastModifiedBy>Steven Solberg</cp:lastModifiedBy>
  <cp:revision>7</cp:revision>
  <dcterms:created xsi:type="dcterms:W3CDTF">2024-07-31T16:53:27Z</dcterms:created>
  <dcterms:modified xsi:type="dcterms:W3CDTF">2024-08-30T21:20:15Z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2024-07-31T00:00:00Z</vt:filetime>
  </property>
</Properties>
</file>