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3"/>
  </p:notesMasterIdLst>
  <p:sldIdLst>
    <p:sldId id="1691" r:id="rId5"/>
    <p:sldId id="2051" r:id="rId6"/>
    <p:sldId id="2045" r:id="rId7"/>
    <p:sldId id="2047" r:id="rId8"/>
    <p:sldId id="2106" r:id="rId9"/>
    <p:sldId id="2052" r:id="rId10"/>
    <p:sldId id="2099" r:id="rId11"/>
    <p:sldId id="2053" r:id="rId12"/>
    <p:sldId id="2114" r:id="rId13"/>
    <p:sldId id="290" r:id="rId14"/>
    <p:sldId id="267" r:id="rId15"/>
    <p:sldId id="2109" r:id="rId16"/>
    <p:sldId id="2110" r:id="rId17"/>
    <p:sldId id="2107" r:id="rId18"/>
    <p:sldId id="406" r:id="rId19"/>
    <p:sldId id="2070" r:id="rId20"/>
    <p:sldId id="2067" r:id="rId21"/>
    <p:sldId id="2065" r:id="rId22"/>
    <p:sldId id="2076" r:id="rId23"/>
    <p:sldId id="2071" r:id="rId24"/>
    <p:sldId id="2068" r:id="rId25"/>
    <p:sldId id="2111" r:id="rId26"/>
    <p:sldId id="2075" r:id="rId27"/>
    <p:sldId id="2104" r:id="rId28"/>
    <p:sldId id="2059" r:id="rId29"/>
    <p:sldId id="2100" r:id="rId30"/>
    <p:sldId id="2057" r:id="rId31"/>
    <p:sldId id="2115" r:id="rId32"/>
    <p:sldId id="2077" r:id="rId33"/>
    <p:sldId id="300" r:id="rId34"/>
    <p:sldId id="398" r:id="rId35"/>
    <p:sldId id="2058" r:id="rId36"/>
    <p:sldId id="2079" r:id="rId37"/>
    <p:sldId id="2112" r:id="rId38"/>
    <p:sldId id="2078" r:id="rId39"/>
    <p:sldId id="2073" r:id="rId40"/>
    <p:sldId id="2082" r:id="rId41"/>
    <p:sldId id="2060" r:id="rId42"/>
    <p:sldId id="2083" r:id="rId43"/>
    <p:sldId id="2055" r:id="rId44"/>
    <p:sldId id="2101" r:id="rId45"/>
    <p:sldId id="2034" r:id="rId46"/>
    <p:sldId id="2084" r:id="rId47"/>
    <p:sldId id="2085" r:id="rId48"/>
    <p:sldId id="2086" r:id="rId49"/>
    <p:sldId id="2087" r:id="rId50"/>
    <p:sldId id="2088" r:id="rId51"/>
    <p:sldId id="2089" r:id="rId52"/>
    <p:sldId id="295" r:id="rId53"/>
    <p:sldId id="2062" r:id="rId54"/>
    <p:sldId id="2090" r:id="rId55"/>
    <p:sldId id="2093" r:id="rId56"/>
    <p:sldId id="2091" r:id="rId57"/>
    <p:sldId id="294" r:id="rId58"/>
    <p:sldId id="2094" r:id="rId59"/>
    <p:sldId id="2103" r:id="rId60"/>
    <p:sldId id="2049" r:id="rId61"/>
    <p:sldId id="287" r:id="rId62"/>
    <p:sldId id="2041" r:id="rId63"/>
    <p:sldId id="2097" r:id="rId64"/>
    <p:sldId id="2040" r:id="rId65"/>
    <p:sldId id="298" r:id="rId66"/>
    <p:sldId id="268" r:id="rId67"/>
    <p:sldId id="2038" r:id="rId68"/>
    <p:sldId id="2027" r:id="rId69"/>
    <p:sldId id="2028" r:id="rId70"/>
    <p:sldId id="2020" r:id="rId71"/>
    <p:sldId id="1692"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ke Kinnamon" initials="JK" lastIdx="1" clrIdx="0">
    <p:extLst>
      <p:ext uri="{19B8F6BF-5375-455C-9EA6-DF929625EA0E}">
        <p15:presenceInfo xmlns:p15="http://schemas.microsoft.com/office/powerpoint/2012/main" userId="S::Jake.Kinnamon@weaverfundraising.com::a55695b8-b65b-4589-9338-52963c25b59d" providerId="AD"/>
      </p:ext>
    </p:extLst>
  </p:cmAuthor>
  <p:cmAuthor id="2" name="Steven Solberg" initials="SS" lastIdx="1" clrIdx="1">
    <p:extLst>
      <p:ext uri="{19B8F6BF-5375-455C-9EA6-DF929625EA0E}">
        <p15:presenceInfo xmlns:p15="http://schemas.microsoft.com/office/powerpoint/2012/main" userId="S::ssolberg@scouting.org::8a9c92aa-359b-4f17-8dbc-e9d7f919b1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3792" autoAdjust="0"/>
  </p:normalViewPr>
  <p:slideViewPr>
    <p:cSldViewPr snapToGrid="0">
      <p:cViewPr varScale="1">
        <p:scale>
          <a:sx n="107" d="100"/>
          <a:sy n="107" d="100"/>
        </p:scale>
        <p:origin x="564" y="108"/>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DB9FB2-17A1-49CC-A54B-8087E1831851}" type="datetimeFigureOut">
              <a:rPr lang="en-US" smtClean="0"/>
              <a:t>7/12/2023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3ACBA-7193-48F5-98FB-7F56D33FBCB5}" type="slidenum">
              <a:rPr lang="en-US" smtClean="0"/>
              <a:t>‹#›</a:t>
            </a:fld>
            <a:endParaRPr lang="en-US"/>
          </a:p>
        </p:txBody>
      </p:sp>
    </p:spTree>
    <p:extLst>
      <p:ext uri="{BB962C8B-B14F-4D97-AF65-F5344CB8AC3E}">
        <p14:creationId xmlns:p14="http://schemas.microsoft.com/office/powerpoint/2010/main" val="485709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 my name is Faroogh Quadri and I am the Popcorn General for the council and with me here is council popcorn staff Advisor Evgenia </a:t>
            </a:r>
            <a:r>
              <a:rPr lang="en-US" dirty="0" err="1"/>
              <a:t>Mirfild</a:t>
            </a:r>
            <a:r>
              <a:rPr lang="en-US" dirty="0"/>
              <a:t>. Let’s get started with our objectives for today</a:t>
            </a:r>
          </a:p>
        </p:txBody>
      </p:sp>
      <p:sp>
        <p:nvSpPr>
          <p:cNvPr id="4" name="Slide Number Placeholder 3"/>
          <p:cNvSpPr>
            <a:spLocks noGrp="1"/>
          </p:cNvSpPr>
          <p:nvPr>
            <p:ph type="sldNum" sz="quarter" idx="5"/>
          </p:nvPr>
        </p:nvSpPr>
        <p:spPr/>
        <p:txBody>
          <a:bodyPr/>
          <a:lstStyle/>
          <a:p>
            <a:fld id="{09B3ACBA-7193-48F5-98FB-7F56D33FBCB5}" type="slidenum">
              <a:rPr lang="en-US" smtClean="0"/>
              <a:t>1</a:t>
            </a:fld>
            <a:endParaRPr lang="en-US" dirty="0"/>
          </a:p>
        </p:txBody>
      </p:sp>
    </p:spTree>
    <p:extLst>
      <p:ext uri="{BB962C8B-B14F-4D97-AF65-F5344CB8AC3E}">
        <p14:creationId xmlns:p14="http://schemas.microsoft.com/office/powerpoint/2010/main" val="2760839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ea typeface="Calibri" panose="020F0502020204030204" pitchFamily="34" charset="0"/>
                <a:cs typeface="Arial" panose="020B0604020202020204" pitchFamily="34" charset="0"/>
              </a:rPr>
              <a:t>This year trail’s end has made it easier for unit leaders by making the app mobile friendly where leaders can access the portal while on a storefront or on the go. </a:t>
            </a:r>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11</a:t>
            </a:fld>
            <a:endParaRPr lang="en-US"/>
          </a:p>
        </p:txBody>
      </p:sp>
    </p:spTree>
    <p:extLst>
      <p:ext uri="{BB962C8B-B14F-4D97-AF65-F5344CB8AC3E}">
        <p14:creationId xmlns:p14="http://schemas.microsoft.com/office/powerpoint/2010/main" val="2042157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ea typeface="Calibri" panose="020F0502020204030204" pitchFamily="34" charset="0"/>
                <a:cs typeface="Arial" panose="020B0604020202020204" pitchFamily="34" charset="0"/>
              </a:rPr>
              <a:t>This year trail’s end has made it easier for unit leaders by making the app mobile friendly where leaders can access the portal while on a storefront or on the go. </a:t>
            </a:r>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12</a:t>
            </a:fld>
            <a:endParaRPr lang="en-US"/>
          </a:p>
        </p:txBody>
      </p:sp>
    </p:spTree>
    <p:extLst>
      <p:ext uri="{BB962C8B-B14F-4D97-AF65-F5344CB8AC3E}">
        <p14:creationId xmlns:p14="http://schemas.microsoft.com/office/powerpoint/2010/main" val="181871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ea typeface="Calibri" panose="020F0502020204030204" pitchFamily="34" charset="0"/>
                <a:cs typeface="Arial" panose="020B0604020202020204" pitchFamily="34" charset="0"/>
              </a:rPr>
              <a:t>The app is available in the apple or google play store. You will need the council, district and unit number to register. For scouts they will have to sign into their own account as you may be aware of that. Once they log in we recommend that </a:t>
            </a:r>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13</a:t>
            </a:fld>
            <a:endParaRPr lang="en-US"/>
          </a:p>
        </p:txBody>
      </p:sp>
    </p:spTree>
    <p:extLst>
      <p:ext uri="{BB962C8B-B14F-4D97-AF65-F5344CB8AC3E}">
        <p14:creationId xmlns:p14="http://schemas.microsoft.com/office/powerpoint/2010/main" val="185247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items. Once completed they share with family and friends.</a:t>
            </a:r>
          </a:p>
        </p:txBody>
      </p:sp>
      <p:sp>
        <p:nvSpPr>
          <p:cNvPr id="4" name="Slide Number Placeholder 3"/>
          <p:cNvSpPr>
            <a:spLocks noGrp="1"/>
          </p:cNvSpPr>
          <p:nvPr>
            <p:ph type="sldNum" sz="quarter" idx="5"/>
          </p:nvPr>
        </p:nvSpPr>
        <p:spPr/>
        <p:txBody>
          <a:bodyPr/>
          <a:lstStyle/>
          <a:p>
            <a:fld id="{09B3ACBA-7193-48F5-98FB-7F56D33FBCB5}" type="slidenum">
              <a:rPr lang="en-US" smtClean="0"/>
              <a:t>14</a:t>
            </a:fld>
            <a:endParaRPr lang="en-US"/>
          </a:p>
        </p:txBody>
      </p:sp>
    </p:spTree>
    <p:extLst>
      <p:ext uri="{BB962C8B-B14F-4D97-AF65-F5344CB8AC3E}">
        <p14:creationId xmlns:p14="http://schemas.microsoft.com/office/powerpoint/2010/main" val="3827062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method is by wagon sales</a:t>
            </a:r>
          </a:p>
        </p:txBody>
      </p:sp>
      <p:sp>
        <p:nvSpPr>
          <p:cNvPr id="4" name="Slide Number Placeholder 3"/>
          <p:cNvSpPr>
            <a:spLocks noGrp="1"/>
          </p:cNvSpPr>
          <p:nvPr>
            <p:ph type="sldNum" sz="quarter" idx="5"/>
          </p:nvPr>
        </p:nvSpPr>
        <p:spPr/>
        <p:txBody>
          <a:bodyPr/>
          <a:lstStyle/>
          <a:p>
            <a:fld id="{09B3ACBA-7193-48F5-98FB-7F56D33FBCB5}" type="slidenum">
              <a:rPr lang="en-US" smtClean="0"/>
              <a:t>15</a:t>
            </a:fld>
            <a:endParaRPr lang="en-US"/>
          </a:p>
        </p:txBody>
      </p:sp>
    </p:spTree>
    <p:extLst>
      <p:ext uri="{BB962C8B-B14F-4D97-AF65-F5344CB8AC3E}">
        <p14:creationId xmlns:p14="http://schemas.microsoft.com/office/powerpoint/2010/main" val="3435199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not going to spent much time on this as you all have done this before. Where a scout goes door to door to sell the product or take orders and brings the product to the customer. Here is the picture of one such sale</a:t>
            </a:r>
          </a:p>
        </p:txBody>
      </p:sp>
      <p:sp>
        <p:nvSpPr>
          <p:cNvPr id="4" name="Slide Number Placeholder 3"/>
          <p:cNvSpPr>
            <a:spLocks noGrp="1"/>
          </p:cNvSpPr>
          <p:nvPr>
            <p:ph type="sldNum" sz="quarter" idx="5"/>
          </p:nvPr>
        </p:nvSpPr>
        <p:spPr/>
        <p:txBody>
          <a:bodyPr/>
          <a:lstStyle/>
          <a:p>
            <a:fld id="{09B3ACBA-7193-48F5-98FB-7F56D33FBCB5}" type="slidenum">
              <a:rPr lang="en-US" smtClean="0"/>
              <a:t>16</a:t>
            </a:fld>
            <a:endParaRPr lang="en-US"/>
          </a:p>
        </p:txBody>
      </p:sp>
    </p:spTree>
    <p:extLst>
      <p:ext uri="{BB962C8B-B14F-4D97-AF65-F5344CB8AC3E}">
        <p14:creationId xmlns:p14="http://schemas.microsoft.com/office/powerpoint/2010/main" val="358779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17</a:t>
            </a:fld>
            <a:endParaRPr lang="en-US"/>
          </a:p>
        </p:txBody>
      </p:sp>
    </p:spTree>
    <p:extLst>
      <p:ext uri="{BB962C8B-B14F-4D97-AF65-F5344CB8AC3E}">
        <p14:creationId xmlns:p14="http://schemas.microsoft.com/office/powerpoint/2010/main" val="2673438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Wagon sales are great way to sell to friends, family and workplace. </a:t>
            </a:r>
          </a:p>
        </p:txBody>
      </p:sp>
      <p:sp>
        <p:nvSpPr>
          <p:cNvPr id="4" name="Slide Number Placeholder 3"/>
          <p:cNvSpPr>
            <a:spLocks noGrp="1"/>
          </p:cNvSpPr>
          <p:nvPr>
            <p:ph type="sldNum" sz="quarter" idx="5"/>
          </p:nvPr>
        </p:nvSpPr>
        <p:spPr/>
        <p:txBody>
          <a:bodyPr/>
          <a:lstStyle/>
          <a:p>
            <a:fld id="{09B3ACBA-7193-48F5-98FB-7F56D33FBCB5}" type="slidenum">
              <a:rPr lang="en-US" smtClean="0"/>
              <a:t>18</a:t>
            </a:fld>
            <a:endParaRPr lang="en-US"/>
          </a:p>
        </p:txBody>
      </p:sp>
    </p:spTree>
    <p:extLst>
      <p:ext uri="{BB962C8B-B14F-4D97-AF65-F5344CB8AC3E}">
        <p14:creationId xmlns:p14="http://schemas.microsoft.com/office/powerpoint/2010/main" val="677875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important for wagon sales is to be able to take the payment by credit card and square makes it easy to do. You do not even have to have the device to take credit card you can even key in the numbers. It also allows scout families to turn cash payment via credit card.</a:t>
            </a:r>
          </a:p>
        </p:txBody>
      </p:sp>
      <p:sp>
        <p:nvSpPr>
          <p:cNvPr id="4" name="Slide Number Placeholder 3"/>
          <p:cNvSpPr>
            <a:spLocks noGrp="1"/>
          </p:cNvSpPr>
          <p:nvPr>
            <p:ph type="sldNum" sz="quarter" idx="5"/>
          </p:nvPr>
        </p:nvSpPr>
        <p:spPr/>
        <p:txBody>
          <a:bodyPr/>
          <a:lstStyle/>
          <a:p>
            <a:fld id="{09B3ACBA-7193-48F5-98FB-7F56D33FBCB5}" type="slidenum">
              <a:rPr lang="en-US" smtClean="0"/>
              <a:t>19</a:t>
            </a:fld>
            <a:endParaRPr lang="en-US"/>
          </a:p>
        </p:txBody>
      </p:sp>
    </p:spTree>
    <p:extLst>
      <p:ext uri="{BB962C8B-B14F-4D97-AF65-F5344CB8AC3E}">
        <p14:creationId xmlns:p14="http://schemas.microsoft.com/office/powerpoint/2010/main" val="1862352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3</a:t>
            </a:r>
            <a:r>
              <a:rPr lang="en-US" baseline="30000" dirty="0"/>
              <a:t>rd</a:t>
            </a:r>
            <a:r>
              <a:rPr lang="en-US" dirty="0"/>
              <a:t> category is the storefront.</a:t>
            </a:r>
          </a:p>
        </p:txBody>
      </p:sp>
      <p:sp>
        <p:nvSpPr>
          <p:cNvPr id="4" name="Slide Number Placeholder 3"/>
          <p:cNvSpPr>
            <a:spLocks noGrp="1"/>
          </p:cNvSpPr>
          <p:nvPr>
            <p:ph type="sldNum" sz="quarter" idx="5"/>
          </p:nvPr>
        </p:nvSpPr>
        <p:spPr/>
        <p:txBody>
          <a:bodyPr/>
          <a:lstStyle/>
          <a:p>
            <a:fld id="{09B3ACBA-7193-48F5-98FB-7F56D33FBCB5}" type="slidenum">
              <a:rPr lang="en-US" smtClean="0"/>
              <a:t>20</a:t>
            </a:fld>
            <a:endParaRPr lang="en-US"/>
          </a:p>
        </p:txBody>
      </p:sp>
    </p:spTree>
    <p:extLst>
      <p:ext uri="{BB962C8B-B14F-4D97-AF65-F5344CB8AC3E}">
        <p14:creationId xmlns:p14="http://schemas.microsoft.com/office/powerpoint/2010/main" val="2974463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will be 5 key areas that I will be going over today. Let’s get started with the big question of why sell popcorn?</a:t>
            </a:r>
          </a:p>
        </p:txBody>
      </p:sp>
      <p:sp>
        <p:nvSpPr>
          <p:cNvPr id="4" name="Slide Number Placeholder 3"/>
          <p:cNvSpPr>
            <a:spLocks noGrp="1"/>
          </p:cNvSpPr>
          <p:nvPr>
            <p:ph type="sldNum" sz="quarter" idx="5"/>
          </p:nvPr>
        </p:nvSpPr>
        <p:spPr/>
        <p:txBody>
          <a:bodyPr/>
          <a:lstStyle/>
          <a:p>
            <a:fld id="{09B3ACBA-7193-48F5-98FB-7F56D33FBCB5}" type="slidenum">
              <a:rPr lang="en-US" smtClean="0"/>
              <a:t>2</a:t>
            </a:fld>
            <a:endParaRPr lang="en-US"/>
          </a:p>
        </p:txBody>
      </p:sp>
    </p:spTree>
    <p:extLst>
      <p:ext uri="{BB962C8B-B14F-4D97-AF65-F5344CB8AC3E}">
        <p14:creationId xmlns:p14="http://schemas.microsoft.com/office/powerpoint/2010/main" val="3806041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I will show you the image of where it is located on the dashboard</a:t>
            </a:r>
          </a:p>
        </p:txBody>
      </p:sp>
      <p:sp>
        <p:nvSpPr>
          <p:cNvPr id="4" name="Slide Number Placeholder 3"/>
          <p:cNvSpPr>
            <a:spLocks noGrp="1"/>
          </p:cNvSpPr>
          <p:nvPr>
            <p:ph type="sldNum" sz="quarter" idx="5"/>
          </p:nvPr>
        </p:nvSpPr>
        <p:spPr/>
        <p:txBody>
          <a:bodyPr/>
          <a:lstStyle/>
          <a:p>
            <a:fld id="{09B3ACBA-7193-48F5-98FB-7F56D33FBCB5}" type="slidenum">
              <a:rPr lang="en-US" smtClean="0"/>
              <a:t>21</a:t>
            </a:fld>
            <a:endParaRPr lang="en-US"/>
          </a:p>
        </p:txBody>
      </p:sp>
    </p:spTree>
    <p:extLst>
      <p:ext uri="{BB962C8B-B14F-4D97-AF65-F5344CB8AC3E}">
        <p14:creationId xmlns:p14="http://schemas.microsoft.com/office/powerpoint/2010/main" val="1427530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I will show you the image of where it is located on the dashboard</a:t>
            </a:r>
          </a:p>
        </p:txBody>
      </p:sp>
      <p:sp>
        <p:nvSpPr>
          <p:cNvPr id="4" name="Slide Number Placeholder 3"/>
          <p:cNvSpPr>
            <a:spLocks noGrp="1"/>
          </p:cNvSpPr>
          <p:nvPr>
            <p:ph type="sldNum" sz="quarter" idx="5"/>
          </p:nvPr>
        </p:nvSpPr>
        <p:spPr/>
        <p:txBody>
          <a:bodyPr/>
          <a:lstStyle/>
          <a:p>
            <a:fld id="{09B3ACBA-7193-48F5-98FB-7F56D33FBCB5}" type="slidenum">
              <a:rPr lang="en-US" smtClean="0"/>
              <a:t>22</a:t>
            </a:fld>
            <a:endParaRPr lang="en-US"/>
          </a:p>
        </p:txBody>
      </p:sp>
    </p:spTree>
    <p:extLst>
      <p:ext uri="{BB962C8B-B14F-4D97-AF65-F5344CB8AC3E}">
        <p14:creationId xmlns:p14="http://schemas.microsoft.com/office/powerpoint/2010/main" val="473603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all the storefronts booked you get to the step 2 which is to communicate the plan</a:t>
            </a:r>
          </a:p>
        </p:txBody>
      </p:sp>
      <p:sp>
        <p:nvSpPr>
          <p:cNvPr id="4" name="Slide Number Placeholder 3"/>
          <p:cNvSpPr>
            <a:spLocks noGrp="1"/>
          </p:cNvSpPr>
          <p:nvPr>
            <p:ph type="sldNum" sz="quarter" idx="5"/>
          </p:nvPr>
        </p:nvSpPr>
        <p:spPr/>
        <p:txBody>
          <a:bodyPr/>
          <a:lstStyle/>
          <a:p>
            <a:fld id="{09B3ACBA-7193-48F5-98FB-7F56D33FBCB5}" type="slidenum">
              <a:rPr lang="en-US" smtClean="0"/>
              <a:t>25</a:t>
            </a:fld>
            <a:endParaRPr lang="en-US"/>
          </a:p>
        </p:txBody>
      </p:sp>
    </p:spTree>
    <p:extLst>
      <p:ext uri="{BB962C8B-B14F-4D97-AF65-F5344CB8AC3E}">
        <p14:creationId xmlns:p14="http://schemas.microsoft.com/office/powerpoint/2010/main" val="2345558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download the kickoff presentation by texting the work kickoff to the same number 62771. It is a great resource for kick off. There are 5 key items in planning the kick off which are making sure all parents have downloaded the trail’s app by texting the word app to 62771. They understand the units goals and all the programs this fundraiser will assist in. Have the scout’s set a goal for themselves and the goal for the unit.</a:t>
            </a:r>
          </a:p>
        </p:txBody>
      </p:sp>
      <p:sp>
        <p:nvSpPr>
          <p:cNvPr id="4" name="Slide Number Placeholder 3"/>
          <p:cNvSpPr>
            <a:spLocks noGrp="1"/>
          </p:cNvSpPr>
          <p:nvPr>
            <p:ph type="sldNum" sz="quarter" idx="5"/>
          </p:nvPr>
        </p:nvSpPr>
        <p:spPr/>
        <p:txBody>
          <a:bodyPr/>
          <a:lstStyle/>
          <a:p>
            <a:fld id="{09B3ACBA-7193-48F5-98FB-7F56D33FBCB5}" type="slidenum">
              <a:rPr lang="en-US" smtClean="0"/>
              <a:t>27</a:t>
            </a:fld>
            <a:endParaRPr lang="en-US"/>
          </a:p>
        </p:txBody>
      </p:sp>
    </p:spTree>
    <p:extLst>
      <p:ext uri="{BB962C8B-B14F-4D97-AF65-F5344CB8AC3E}">
        <p14:creationId xmlns:p14="http://schemas.microsoft.com/office/powerpoint/2010/main" val="4103451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download the kickoff presentation by texting the work kickoff to the same number 62771. It is a great resource for kick off. There are 5 key items in planning the kick off which are making sure all parents have downloaded the trail’s app by texting the word app to 62771. They understand the units goals and all the programs this fundraiser will assist in. Have the scout’s set a goal for themselves and the goal for the unit.</a:t>
            </a:r>
          </a:p>
        </p:txBody>
      </p:sp>
      <p:sp>
        <p:nvSpPr>
          <p:cNvPr id="4" name="Slide Number Placeholder 3"/>
          <p:cNvSpPr>
            <a:spLocks noGrp="1"/>
          </p:cNvSpPr>
          <p:nvPr>
            <p:ph type="sldNum" sz="quarter" idx="5"/>
          </p:nvPr>
        </p:nvSpPr>
        <p:spPr/>
        <p:txBody>
          <a:bodyPr/>
          <a:lstStyle/>
          <a:p>
            <a:fld id="{09B3ACBA-7193-48F5-98FB-7F56D33FBCB5}" type="slidenum">
              <a:rPr lang="en-US" smtClean="0"/>
              <a:t>28</a:t>
            </a:fld>
            <a:endParaRPr lang="en-US"/>
          </a:p>
        </p:txBody>
      </p:sp>
    </p:spTree>
    <p:extLst>
      <p:ext uri="{BB962C8B-B14F-4D97-AF65-F5344CB8AC3E}">
        <p14:creationId xmlns:p14="http://schemas.microsoft.com/office/powerpoint/2010/main" val="1596626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trail’s end might have a promotion for online sales or free shipping. You as popcorn kernel are required to communicate that info to your unit. In short regular communication with the parents and making them aware of incentives given by trail’s end is the job of the popcorn kernel.</a:t>
            </a:r>
          </a:p>
        </p:txBody>
      </p:sp>
      <p:sp>
        <p:nvSpPr>
          <p:cNvPr id="4" name="Slide Number Placeholder 3"/>
          <p:cNvSpPr>
            <a:spLocks noGrp="1"/>
          </p:cNvSpPr>
          <p:nvPr>
            <p:ph type="sldNum" sz="quarter" idx="5"/>
          </p:nvPr>
        </p:nvSpPr>
        <p:spPr/>
        <p:txBody>
          <a:bodyPr/>
          <a:lstStyle/>
          <a:p>
            <a:fld id="{09B3ACBA-7193-48F5-98FB-7F56D33FBCB5}" type="slidenum">
              <a:rPr lang="en-US" smtClean="0"/>
              <a:t>38</a:t>
            </a:fld>
            <a:endParaRPr lang="en-US"/>
          </a:p>
        </p:txBody>
      </p:sp>
    </p:spTree>
    <p:extLst>
      <p:ext uri="{BB962C8B-B14F-4D97-AF65-F5344CB8AC3E}">
        <p14:creationId xmlns:p14="http://schemas.microsoft.com/office/powerpoint/2010/main" val="1642965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have mentioned before you can manage the sale by your mobile device and desktop/laptop</a:t>
            </a:r>
          </a:p>
        </p:txBody>
      </p:sp>
      <p:sp>
        <p:nvSpPr>
          <p:cNvPr id="4" name="Slide Number Placeholder 3"/>
          <p:cNvSpPr>
            <a:spLocks noGrp="1"/>
          </p:cNvSpPr>
          <p:nvPr>
            <p:ph type="sldNum" sz="quarter" idx="5"/>
          </p:nvPr>
        </p:nvSpPr>
        <p:spPr/>
        <p:txBody>
          <a:bodyPr/>
          <a:lstStyle/>
          <a:p>
            <a:fld id="{09B3ACBA-7193-48F5-98FB-7F56D33FBCB5}" type="slidenum">
              <a:rPr lang="en-US" smtClean="0"/>
              <a:t>41</a:t>
            </a:fld>
            <a:endParaRPr lang="en-US"/>
          </a:p>
        </p:txBody>
      </p:sp>
    </p:spTree>
    <p:extLst>
      <p:ext uri="{BB962C8B-B14F-4D97-AF65-F5344CB8AC3E}">
        <p14:creationId xmlns:p14="http://schemas.microsoft.com/office/powerpoint/2010/main" val="2475083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distribution is on Thursday September 7</a:t>
            </a:r>
            <a:r>
              <a:rPr lang="en-US" baseline="30000" dirty="0"/>
              <a:t>th</a:t>
            </a:r>
            <a:r>
              <a:rPr lang="en-US" dirty="0"/>
              <a:t> for orders that were placed on August 18. After that you can pick up every Wednesday starting Sept 13 till Oct 25</a:t>
            </a:r>
          </a:p>
        </p:txBody>
      </p:sp>
      <p:sp>
        <p:nvSpPr>
          <p:cNvPr id="4" name="Slide Number Placeholder 3"/>
          <p:cNvSpPr>
            <a:spLocks noGrp="1"/>
          </p:cNvSpPr>
          <p:nvPr>
            <p:ph type="sldNum" sz="quarter" idx="5"/>
          </p:nvPr>
        </p:nvSpPr>
        <p:spPr/>
        <p:txBody>
          <a:bodyPr/>
          <a:lstStyle/>
          <a:p>
            <a:fld id="{09B3ACBA-7193-48F5-98FB-7F56D33FBCB5}" type="slidenum">
              <a:rPr lang="en-US" smtClean="0"/>
              <a:t>54</a:t>
            </a:fld>
            <a:endParaRPr lang="en-US"/>
          </a:p>
        </p:txBody>
      </p:sp>
    </p:spTree>
    <p:extLst>
      <p:ext uri="{BB962C8B-B14F-4D97-AF65-F5344CB8AC3E}">
        <p14:creationId xmlns:p14="http://schemas.microsoft.com/office/powerpoint/2010/main" val="847942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returning Kernels you might be aware that this year there is no Amnesty Day and units can only return 10% of the original order.</a:t>
            </a:r>
          </a:p>
        </p:txBody>
      </p:sp>
      <p:sp>
        <p:nvSpPr>
          <p:cNvPr id="4" name="Slide Number Placeholder 3"/>
          <p:cNvSpPr>
            <a:spLocks noGrp="1"/>
          </p:cNvSpPr>
          <p:nvPr>
            <p:ph type="sldNum" sz="quarter" idx="5"/>
          </p:nvPr>
        </p:nvSpPr>
        <p:spPr/>
        <p:txBody>
          <a:bodyPr/>
          <a:lstStyle/>
          <a:p>
            <a:fld id="{09B3ACBA-7193-48F5-98FB-7F56D33FBCB5}" type="slidenum">
              <a:rPr lang="en-US" smtClean="0"/>
              <a:t>55</a:t>
            </a:fld>
            <a:endParaRPr lang="en-US"/>
          </a:p>
        </p:txBody>
      </p:sp>
    </p:spTree>
    <p:extLst>
      <p:ext uri="{BB962C8B-B14F-4D97-AF65-F5344CB8AC3E}">
        <p14:creationId xmlns:p14="http://schemas.microsoft.com/office/powerpoint/2010/main" val="10666270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dirty="0"/>
              <a:t>Presenter: Candice</a:t>
            </a:r>
          </a:p>
        </p:txBody>
      </p:sp>
      <p:sp>
        <p:nvSpPr>
          <p:cNvPr id="4" name="Slide Number Placeholder 3"/>
          <p:cNvSpPr>
            <a:spLocks noGrp="1"/>
          </p:cNvSpPr>
          <p:nvPr>
            <p:ph type="sldNum" sz="quarter" idx="5"/>
          </p:nvPr>
        </p:nvSpPr>
        <p:spPr/>
        <p:txBody>
          <a:bodyPr/>
          <a:lstStyle/>
          <a:p>
            <a:fld id="{09B3ACBA-7193-48F5-98FB-7F56D33FBCB5}" type="slidenum">
              <a:rPr lang="en-US" smtClean="0"/>
              <a:t>57</a:t>
            </a:fld>
            <a:endParaRPr lang="en-US"/>
          </a:p>
        </p:txBody>
      </p:sp>
    </p:spTree>
    <p:extLst>
      <p:ext uri="{BB962C8B-B14F-4D97-AF65-F5344CB8AC3E}">
        <p14:creationId xmlns:p14="http://schemas.microsoft.com/office/powerpoint/2010/main" val="668324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Fundraising with popcorn help your units in funding their programs, and at the same time it helps the scout in their personal growth by learning how to manage money, public speaking, salesmanship and perseverance. Most importantly how to earn their own way, the value of hard work and on the way also earn awesome rewards.  It also helps in improving our camps and council resources. Thus popcorn can f</a:t>
            </a:r>
            <a:r>
              <a:rPr lang="en-US" sz="1200" dirty="0">
                <a:latin typeface="Arial"/>
                <a:cs typeface="Arial"/>
              </a:rPr>
              <a:t>und all your program related expenses and activities that you want your Scouts to enjoy this year.</a:t>
            </a:r>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3</a:t>
            </a:fld>
            <a:endParaRPr lang="en-US"/>
          </a:p>
        </p:txBody>
      </p:sp>
    </p:spTree>
    <p:extLst>
      <p:ext uri="{BB962C8B-B14F-4D97-AF65-F5344CB8AC3E}">
        <p14:creationId xmlns:p14="http://schemas.microsoft.com/office/powerpoint/2010/main" val="1490999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59</a:t>
            </a:fld>
            <a:endParaRPr lang="en-US"/>
          </a:p>
        </p:txBody>
      </p:sp>
    </p:spTree>
    <p:extLst>
      <p:ext uri="{BB962C8B-B14F-4D97-AF65-F5344CB8AC3E}">
        <p14:creationId xmlns:p14="http://schemas.microsoft.com/office/powerpoint/2010/main" val="1346883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60</a:t>
            </a:fld>
            <a:endParaRPr lang="en-US"/>
          </a:p>
        </p:txBody>
      </p:sp>
    </p:spTree>
    <p:extLst>
      <p:ext uri="{BB962C8B-B14F-4D97-AF65-F5344CB8AC3E}">
        <p14:creationId xmlns:p14="http://schemas.microsoft.com/office/powerpoint/2010/main" val="19629764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Slide Option 2</a:t>
            </a:r>
          </a:p>
        </p:txBody>
      </p:sp>
      <p:sp>
        <p:nvSpPr>
          <p:cNvPr id="4" name="Slide Number Placeholder 3"/>
          <p:cNvSpPr>
            <a:spLocks noGrp="1"/>
          </p:cNvSpPr>
          <p:nvPr>
            <p:ph type="sldNum" sz="quarter" idx="5"/>
          </p:nvPr>
        </p:nvSpPr>
        <p:spPr/>
        <p:txBody>
          <a:bodyPr/>
          <a:lstStyle/>
          <a:p>
            <a:fld id="{09B3ACBA-7193-48F5-98FB-7F56D33FBCB5}" type="slidenum">
              <a:rPr lang="en-US" smtClean="0"/>
              <a:t>61</a:t>
            </a:fld>
            <a:endParaRPr lang="en-US"/>
          </a:p>
        </p:txBody>
      </p:sp>
    </p:spTree>
    <p:extLst>
      <p:ext uri="{BB962C8B-B14F-4D97-AF65-F5344CB8AC3E}">
        <p14:creationId xmlns:p14="http://schemas.microsoft.com/office/powerpoint/2010/main" val="3757891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key dates to remember and are posted on the svmbc.org/popcorn website as well.</a:t>
            </a:r>
          </a:p>
        </p:txBody>
      </p:sp>
      <p:sp>
        <p:nvSpPr>
          <p:cNvPr id="4" name="Slide Number Placeholder 3"/>
          <p:cNvSpPr>
            <a:spLocks noGrp="1"/>
          </p:cNvSpPr>
          <p:nvPr>
            <p:ph type="sldNum" sz="quarter" idx="5"/>
          </p:nvPr>
        </p:nvSpPr>
        <p:spPr/>
        <p:txBody>
          <a:bodyPr/>
          <a:lstStyle/>
          <a:p>
            <a:fld id="{09B3ACBA-7193-48F5-98FB-7F56D33FBCB5}" type="slidenum">
              <a:rPr lang="en-US" smtClean="0"/>
              <a:t>63</a:t>
            </a:fld>
            <a:endParaRPr lang="en-US"/>
          </a:p>
        </p:txBody>
      </p:sp>
    </p:spTree>
    <p:extLst>
      <p:ext uri="{BB962C8B-B14F-4D97-AF65-F5344CB8AC3E}">
        <p14:creationId xmlns:p14="http://schemas.microsoft.com/office/powerpoint/2010/main" val="13796085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I would re-it-er-ate that to have a successful popcorn fundraiser get comfortable with the leader portal of Trail’s end and hold a high energy kickoff and get all your parents to sign up on the trail’s end app. </a:t>
            </a:r>
          </a:p>
        </p:txBody>
      </p:sp>
      <p:sp>
        <p:nvSpPr>
          <p:cNvPr id="4" name="Slide Number Placeholder 3"/>
          <p:cNvSpPr>
            <a:spLocks noGrp="1"/>
          </p:cNvSpPr>
          <p:nvPr>
            <p:ph type="sldNum" sz="quarter" idx="5"/>
          </p:nvPr>
        </p:nvSpPr>
        <p:spPr/>
        <p:txBody>
          <a:bodyPr/>
          <a:lstStyle/>
          <a:p>
            <a:fld id="{09B3ACBA-7193-48F5-98FB-7F56D33FBCB5}" type="slidenum">
              <a:rPr lang="en-US" smtClean="0"/>
              <a:t>64</a:t>
            </a:fld>
            <a:endParaRPr lang="en-US"/>
          </a:p>
        </p:txBody>
      </p:sp>
    </p:spTree>
    <p:extLst>
      <p:ext uri="{BB962C8B-B14F-4D97-AF65-F5344CB8AC3E}">
        <p14:creationId xmlns:p14="http://schemas.microsoft.com/office/powerpoint/2010/main" val="2628128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65</a:t>
            </a:fld>
            <a:endParaRPr lang="en-US" dirty="0"/>
          </a:p>
        </p:txBody>
      </p:sp>
    </p:spTree>
    <p:extLst>
      <p:ext uri="{BB962C8B-B14F-4D97-AF65-F5344CB8AC3E}">
        <p14:creationId xmlns:p14="http://schemas.microsoft.com/office/powerpoint/2010/main" val="33945421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Register for a webinar as well there is one coming up for returning kernels on July 23, 2022. That is all from me today do you have any questions for me.</a:t>
            </a:r>
          </a:p>
        </p:txBody>
      </p:sp>
      <p:sp>
        <p:nvSpPr>
          <p:cNvPr id="4" name="Slide Number Placeholder 3"/>
          <p:cNvSpPr>
            <a:spLocks noGrp="1"/>
          </p:cNvSpPr>
          <p:nvPr>
            <p:ph type="sldNum" sz="quarter" idx="5"/>
          </p:nvPr>
        </p:nvSpPr>
        <p:spPr/>
        <p:txBody>
          <a:bodyPr/>
          <a:lstStyle/>
          <a:p>
            <a:fld id="{09B3ACBA-7193-48F5-98FB-7F56D33FBCB5}" type="slidenum">
              <a:rPr lang="en-US" smtClean="0"/>
              <a:t>66</a:t>
            </a:fld>
            <a:endParaRPr lang="en-US" dirty="0"/>
          </a:p>
        </p:txBody>
      </p:sp>
    </p:spTree>
    <p:extLst>
      <p:ext uri="{BB962C8B-B14F-4D97-AF65-F5344CB8AC3E}">
        <p14:creationId xmlns:p14="http://schemas.microsoft.com/office/powerpoint/2010/main" val="1584379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Slide Option 2</a:t>
            </a:r>
          </a:p>
        </p:txBody>
      </p:sp>
      <p:sp>
        <p:nvSpPr>
          <p:cNvPr id="4" name="Slide Number Placeholder 3"/>
          <p:cNvSpPr>
            <a:spLocks noGrp="1"/>
          </p:cNvSpPr>
          <p:nvPr>
            <p:ph type="sldNum" sz="quarter" idx="5"/>
          </p:nvPr>
        </p:nvSpPr>
        <p:spPr/>
        <p:txBody>
          <a:bodyPr/>
          <a:lstStyle/>
          <a:p>
            <a:fld id="{09B3ACBA-7193-48F5-98FB-7F56D33FBCB5}" type="slidenum">
              <a:rPr lang="en-US" smtClean="0"/>
              <a:t>67</a:t>
            </a:fld>
            <a:endParaRPr lang="en-US"/>
          </a:p>
        </p:txBody>
      </p:sp>
    </p:spTree>
    <p:extLst>
      <p:ext uri="{BB962C8B-B14F-4D97-AF65-F5344CB8AC3E}">
        <p14:creationId xmlns:p14="http://schemas.microsoft.com/office/powerpoint/2010/main" val="31457339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Slide Option 2</a:t>
            </a:r>
          </a:p>
        </p:txBody>
      </p:sp>
      <p:sp>
        <p:nvSpPr>
          <p:cNvPr id="4" name="Slide Number Placeholder 3"/>
          <p:cNvSpPr>
            <a:spLocks noGrp="1"/>
          </p:cNvSpPr>
          <p:nvPr>
            <p:ph type="sldNum" sz="quarter" idx="5"/>
          </p:nvPr>
        </p:nvSpPr>
        <p:spPr/>
        <p:txBody>
          <a:bodyPr/>
          <a:lstStyle/>
          <a:p>
            <a:fld id="{09B3ACBA-7193-48F5-98FB-7F56D33FBCB5}" type="slidenum">
              <a:rPr lang="en-US" smtClean="0"/>
              <a:t>68</a:t>
            </a:fld>
            <a:endParaRPr lang="en-US"/>
          </a:p>
        </p:txBody>
      </p:sp>
    </p:spTree>
    <p:extLst>
      <p:ext uri="{BB962C8B-B14F-4D97-AF65-F5344CB8AC3E}">
        <p14:creationId xmlns:p14="http://schemas.microsoft.com/office/powerpoint/2010/main" val="3322405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popcorn fundraising might be the only fundraiser your unit might need to fund for the whole year. These are some of the examples of the activities you might have used that popcorn money for in the past year as all of you are returning kernels. If you would like to see a plan of how to sell $1000 in under 8hrs you could text the word MYPLAN one word no spaces to 62771. you will see this image. </a:t>
            </a:r>
          </a:p>
        </p:txBody>
      </p:sp>
      <p:sp>
        <p:nvSpPr>
          <p:cNvPr id="4" name="Slide Number Placeholder 3"/>
          <p:cNvSpPr>
            <a:spLocks noGrp="1"/>
          </p:cNvSpPr>
          <p:nvPr>
            <p:ph type="sldNum" sz="quarter" idx="5"/>
          </p:nvPr>
        </p:nvSpPr>
        <p:spPr/>
        <p:txBody>
          <a:bodyPr/>
          <a:lstStyle/>
          <a:p>
            <a:fld id="{09B3ACBA-7193-48F5-98FB-7F56D33FBCB5}" type="slidenum">
              <a:rPr lang="en-US" smtClean="0"/>
              <a:t>4</a:t>
            </a:fld>
            <a:endParaRPr lang="en-US"/>
          </a:p>
        </p:txBody>
      </p:sp>
    </p:spTree>
    <p:extLst>
      <p:ext uri="{BB962C8B-B14F-4D97-AF65-F5344CB8AC3E}">
        <p14:creationId xmlns:p14="http://schemas.microsoft.com/office/powerpoint/2010/main" val="553252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example and we will go more in detail in the next few slides. Let’s start with the first objective </a:t>
            </a:r>
          </a:p>
        </p:txBody>
      </p:sp>
      <p:sp>
        <p:nvSpPr>
          <p:cNvPr id="4" name="Slide Number Placeholder 3"/>
          <p:cNvSpPr>
            <a:spLocks noGrp="1"/>
          </p:cNvSpPr>
          <p:nvPr>
            <p:ph type="sldNum" sz="quarter" idx="5"/>
          </p:nvPr>
        </p:nvSpPr>
        <p:spPr/>
        <p:txBody>
          <a:bodyPr/>
          <a:lstStyle/>
          <a:p>
            <a:fld id="{09B3ACBA-7193-48F5-98FB-7F56D33FBCB5}" type="slidenum">
              <a:rPr lang="en-US" smtClean="0"/>
              <a:t>5</a:t>
            </a:fld>
            <a:endParaRPr lang="en-US"/>
          </a:p>
        </p:txBody>
      </p:sp>
    </p:spTree>
    <p:extLst>
      <p:ext uri="{BB962C8B-B14F-4D97-AF65-F5344CB8AC3E}">
        <p14:creationId xmlns:p14="http://schemas.microsoft.com/office/powerpoint/2010/main" val="2399825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target that you have chosen for your unit. How many people do you need for example if you are picking up inventory for 50 scouts you will need at least 3-4 drivers to pick up all your boxes</a:t>
            </a:r>
          </a:p>
        </p:txBody>
      </p:sp>
      <p:sp>
        <p:nvSpPr>
          <p:cNvPr id="4" name="Slide Number Placeholder 3"/>
          <p:cNvSpPr>
            <a:spLocks noGrp="1"/>
          </p:cNvSpPr>
          <p:nvPr>
            <p:ph type="sldNum" sz="quarter" idx="5"/>
          </p:nvPr>
        </p:nvSpPr>
        <p:spPr/>
        <p:txBody>
          <a:bodyPr/>
          <a:lstStyle/>
          <a:p>
            <a:fld id="{09B3ACBA-7193-48F5-98FB-7F56D33FBCB5}" type="slidenum">
              <a:rPr lang="en-US" smtClean="0"/>
              <a:t>7</a:t>
            </a:fld>
            <a:endParaRPr lang="en-US"/>
          </a:p>
        </p:txBody>
      </p:sp>
    </p:spTree>
    <p:extLst>
      <p:ext uri="{BB962C8B-B14F-4D97-AF65-F5344CB8AC3E}">
        <p14:creationId xmlns:p14="http://schemas.microsoft.com/office/powerpoint/2010/main" val="1369808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Budget sheet is in your leader’s Guide as well that is available on svmbc.org/popcorn</a:t>
            </a:r>
          </a:p>
        </p:txBody>
      </p:sp>
      <p:sp>
        <p:nvSpPr>
          <p:cNvPr id="4" name="Slide Number Placeholder 3"/>
          <p:cNvSpPr>
            <a:spLocks noGrp="1"/>
          </p:cNvSpPr>
          <p:nvPr>
            <p:ph type="sldNum" sz="quarter" idx="5"/>
          </p:nvPr>
        </p:nvSpPr>
        <p:spPr/>
        <p:txBody>
          <a:bodyPr/>
          <a:lstStyle/>
          <a:p>
            <a:fld id="{09B3ACBA-7193-48F5-98FB-7F56D33FBCB5}" type="slidenum">
              <a:rPr lang="en-US" smtClean="0"/>
              <a:t>8</a:t>
            </a:fld>
            <a:endParaRPr lang="en-US"/>
          </a:p>
        </p:txBody>
      </p:sp>
    </p:spTree>
    <p:extLst>
      <p:ext uri="{BB962C8B-B14F-4D97-AF65-F5344CB8AC3E}">
        <p14:creationId xmlns:p14="http://schemas.microsoft.com/office/powerpoint/2010/main" val="2449867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all of you are aware of these 4 methods that we have used before which can be categorized into 3 main groups online, wagon sales and storefront </a:t>
            </a:r>
          </a:p>
        </p:txBody>
      </p:sp>
      <p:sp>
        <p:nvSpPr>
          <p:cNvPr id="4" name="Slide Number Placeholder 3"/>
          <p:cNvSpPr>
            <a:spLocks noGrp="1"/>
          </p:cNvSpPr>
          <p:nvPr>
            <p:ph type="sldNum" sz="quarter" idx="5"/>
          </p:nvPr>
        </p:nvSpPr>
        <p:spPr/>
        <p:txBody>
          <a:bodyPr/>
          <a:lstStyle/>
          <a:p>
            <a:fld id="{09B3ACBA-7193-48F5-98FB-7F56D33FBCB5}" type="slidenum">
              <a:rPr lang="en-US" smtClean="0"/>
              <a:t>9</a:t>
            </a:fld>
            <a:endParaRPr lang="en-US"/>
          </a:p>
        </p:txBody>
      </p:sp>
    </p:spTree>
    <p:extLst>
      <p:ext uri="{BB962C8B-B14F-4D97-AF65-F5344CB8AC3E}">
        <p14:creationId xmlns:p14="http://schemas.microsoft.com/office/powerpoint/2010/main" val="3866278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Calibri"/>
              </a:rPr>
              <a:t>Mention Presales. Online sales are easier than ever for scouts to sell to friends and family. The trail’s end app also allows you to take a face to face online direct order and then it gets ship to the customer so no work for the kernel and the scouts can fundraise year round. Even though you will get he first product in August you can do the presale on  the app right now and I have seen some units have started online already.</a:t>
            </a:r>
            <a:endParaRPr lang="en-US" dirty="0"/>
          </a:p>
        </p:txBody>
      </p:sp>
      <p:sp>
        <p:nvSpPr>
          <p:cNvPr id="4" name="Slide Number Placeholder 3"/>
          <p:cNvSpPr>
            <a:spLocks noGrp="1"/>
          </p:cNvSpPr>
          <p:nvPr>
            <p:ph type="sldNum" sz="quarter" idx="5"/>
          </p:nvPr>
        </p:nvSpPr>
        <p:spPr/>
        <p:txBody>
          <a:bodyPr/>
          <a:lstStyle/>
          <a:p>
            <a:fld id="{13DBEEA7-46E6-4AD2-89CD-0063C77DBD0E}" type="slidenum">
              <a:rPr lang="en-US" smtClean="0"/>
              <a:t>10</a:t>
            </a:fld>
            <a:endParaRPr lang="en-US"/>
          </a:p>
        </p:txBody>
      </p:sp>
    </p:spTree>
    <p:extLst>
      <p:ext uri="{BB962C8B-B14F-4D97-AF65-F5344CB8AC3E}">
        <p14:creationId xmlns:p14="http://schemas.microsoft.com/office/powerpoint/2010/main" val="3411431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2CBB3-A6E4-41D9-B129-F536591880C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A9CD23-F904-44BC-9B88-C91E0302DF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C7889F-96DB-435C-B4FE-23CE6CF812F1}"/>
              </a:ext>
            </a:extLst>
          </p:cNvPr>
          <p:cNvSpPr>
            <a:spLocks noGrp="1"/>
          </p:cNvSpPr>
          <p:nvPr>
            <p:ph type="dt" sz="half" idx="10"/>
          </p:nvPr>
        </p:nvSpPr>
        <p:spPr/>
        <p:txBody>
          <a:bodyPr/>
          <a:lstStyle/>
          <a:p>
            <a:r>
              <a:rPr lang="en-US"/>
              <a:t>10/22/2019</a:t>
            </a:r>
          </a:p>
        </p:txBody>
      </p:sp>
      <p:sp>
        <p:nvSpPr>
          <p:cNvPr id="5" name="Footer Placeholder 4">
            <a:extLst>
              <a:ext uri="{FF2B5EF4-FFF2-40B4-BE49-F238E27FC236}">
                <a16:creationId xmlns:a16="http://schemas.microsoft.com/office/drawing/2014/main" id="{5FE0528F-CFC2-4BDF-A57F-41328FD9DA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2AB2CA-112D-4281-BAA8-26E4A2D7C7B0}"/>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4171457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5EE83-47BF-407E-8DC3-AC697D437B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44C452-0D16-4BCA-B502-EE17B128DA7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ED40D-B6EC-4EAB-AA4F-EF9C9DDFCDA3}"/>
              </a:ext>
            </a:extLst>
          </p:cNvPr>
          <p:cNvSpPr>
            <a:spLocks noGrp="1"/>
          </p:cNvSpPr>
          <p:nvPr>
            <p:ph type="dt" sz="half" idx="10"/>
          </p:nvPr>
        </p:nvSpPr>
        <p:spPr/>
        <p:txBody>
          <a:bodyPr/>
          <a:lstStyle/>
          <a:p>
            <a:r>
              <a:rPr lang="en-US"/>
              <a:t>10/22/2019</a:t>
            </a:r>
          </a:p>
        </p:txBody>
      </p:sp>
      <p:sp>
        <p:nvSpPr>
          <p:cNvPr id="5" name="Footer Placeholder 4">
            <a:extLst>
              <a:ext uri="{FF2B5EF4-FFF2-40B4-BE49-F238E27FC236}">
                <a16:creationId xmlns:a16="http://schemas.microsoft.com/office/drawing/2014/main" id="{32FF9E3C-3BA3-4246-B374-777DE4E6A3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EFC266-4146-49AF-9AE0-90AF84158FA6}"/>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1199575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D606DA-4BAD-4965-8A09-6DA8692F08B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137AF1-FBC1-45B2-9169-A3CD5702807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91DFE4-690C-4C9D-9DED-C71E3C034B1A}"/>
              </a:ext>
            </a:extLst>
          </p:cNvPr>
          <p:cNvSpPr>
            <a:spLocks noGrp="1"/>
          </p:cNvSpPr>
          <p:nvPr>
            <p:ph type="dt" sz="half" idx="10"/>
          </p:nvPr>
        </p:nvSpPr>
        <p:spPr/>
        <p:txBody>
          <a:bodyPr/>
          <a:lstStyle/>
          <a:p>
            <a:r>
              <a:rPr lang="en-US"/>
              <a:t>10/22/2019</a:t>
            </a:r>
          </a:p>
        </p:txBody>
      </p:sp>
      <p:sp>
        <p:nvSpPr>
          <p:cNvPr id="5" name="Footer Placeholder 4">
            <a:extLst>
              <a:ext uri="{FF2B5EF4-FFF2-40B4-BE49-F238E27FC236}">
                <a16:creationId xmlns:a16="http://schemas.microsoft.com/office/drawing/2014/main" id="{0A7DF5CB-711D-4C30-AA75-7F6F33625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BFC50-2F51-488A-AD74-0581A091C7E8}"/>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3341436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CDDB-0C66-40BB-A861-116752279E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B9C3AB7-73F1-46A1-926B-0EB26840895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1B156-6562-44F2-8ACF-DCACFBE3E51A}"/>
              </a:ext>
            </a:extLst>
          </p:cNvPr>
          <p:cNvSpPr>
            <a:spLocks noGrp="1"/>
          </p:cNvSpPr>
          <p:nvPr>
            <p:ph type="dt" sz="half" idx="10"/>
          </p:nvPr>
        </p:nvSpPr>
        <p:spPr/>
        <p:txBody>
          <a:bodyPr/>
          <a:lstStyle/>
          <a:p>
            <a:r>
              <a:rPr lang="en-US"/>
              <a:t>10/22/2019</a:t>
            </a:r>
          </a:p>
        </p:txBody>
      </p:sp>
      <p:sp>
        <p:nvSpPr>
          <p:cNvPr id="5" name="Footer Placeholder 4">
            <a:extLst>
              <a:ext uri="{FF2B5EF4-FFF2-40B4-BE49-F238E27FC236}">
                <a16:creationId xmlns:a16="http://schemas.microsoft.com/office/drawing/2014/main" id="{74053A0A-0DC6-4FDF-8F42-0ED0253EC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C380D-3DAF-4DAF-BAF6-FC4570A94462}"/>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4218185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6A6E5-F2C3-49EC-AB71-0F6046731DE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92A305-FA63-475A-82AB-6293F9B502A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4B0263-B2E1-4268-8766-59DAB0155AFD}"/>
              </a:ext>
            </a:extLst>
          </p:cNvPr>
          <p:cNvSpPr>
            <a:spLocks noGrp="1"/>
          </p:cNvSpPr>
          <p:nvPr>
            <p:ph type="dt" sz="half" idx="10"/>
          </p:nvPr>
        </p:nvSpPr>
        <p:spPr/>
        <p:txBody>
          <a:bodyPr/>
          <a:lstStyle/>
          <a:p>
            <a:r>
              <a:rPr lang="en-US"/>
              <a:t>10/22/2019</a:t>
            </a:r>
          </a:p>
        </p:txBody>
      </p:sp>
      <p:sp>
        <p:nvSpPr>
          <p:cNvPr id="5" name="Footer Placeholder 4">
            <a:extLst>
              <a:ext uri="{FF2B5EF4-FFF2-40B4-BE49-F238E27FC236}">
                <a16:creationId xmlns:a16="http://schemas.microsoft.com/office/drawing/2014/main" id="{8A9546CA-A6A1-41E0-9F4A-7A468299AC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85C46-24C6-4160-8276-D895E96E570C}"/>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483088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6604-FE39-4791-AB16-829DE44B51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A61DCB-D52D-4CFC-8555-AACD36DC381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18B3EB-C42E-4743-BA7D-89BF05AB17F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7BB286-B120-4A59-8950-CE543DBBC4FA}"/>
              </a:ext>
            </a:extLst>
          </p:cNvPr>
          <p:cNvSpPr>
            <a:spLocks noGrp="1"/>
          </p:cNvSpPr>
          <p:nvPr>
            <p:ph type="dt" sz="half" idx="10"/>
          </p:nvPr>
        </p:nvSpPr>
        <p:spPr/>
        <p:txBody>
          <a:bodyPr/>
          <a:lstStyle/>
          <a:p>
            <a:r>
              <a:rPr lang="en-US"/>
              <a:t>10/22/2019</a:t>
            </a:r>
          </a:p>
        </p:txBody>
      </p:sp>
      <p:sp>
        <p:nvSpPr>
          <p:cNvPr id="6" name="Footer Placeholder 5">
            <a:extLst>
              <a:ext uri="{FF2B5EF4-FFF2-40B4-BE49-F238E27FC236}">
                <a16:creationId xmlns:a16="http://schemas.microsoft.com/office/drawing/2014/main" id="{D23C4902-2A9E-4AA3-A043-442BC7F8E5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932FEB-8A04-436F-948B-400A60025504}"/>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706200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9F04D-78F4-4D2E-A1AE-40F39598393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E5A0C32-AE2A-4C45-AABA-6586D447C0D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1B6942-8D77-4E93-807A-87F11D0106B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4368E5-212A-48F2-9E8D-5D32E763CF2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71AADB-E33D-4FA0-BAD2-C9261687FE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080203-E0B2-4A4E-BF09-64C01749B549}"/>
              </a:ext>
            </a:extLst>
          </p:cNvPr>
          <p:cNvSpPr>
            <a:spLocks noGrp="1"/>
          </p:cNvSpPr>
          <p:nvPr>
            <p:ph type="dt" sz="half" idx="10"/>
          </p:nvPr>
        </p:nvSpPr>
        <p:spPr/>
        <p:txBody>
          <a:bodyPr/>
          <a:lstStyle/>
          <a:p>
            <a:r>
              <a:rPr lang="en-US"/>
              <a:t>10/22/2019</a:t>
            </a:r>
          </a:p>
        </p:txBody>
      </p:sp>
      <p:sp>
        <p:nvSpPr>
          <p:cNvPr id="8" name="Footer Placeholder 7">
            <a:extLst>
              <a:ext uri="{FF2B5EF4-FFF2-40B4-BE49-F238E27FC236}">
                <a16:creationId xmlns:a16="http://schemas.microsoft.com/office/drawing/2014/main" id="{7C986982-2057-4D9A-919A-0DEF0CDF30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EB7C58-170B-47D0-A916-B732FF2EAB01}"/>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941580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4D601-6434-4090-A364-A3A054E0C3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B413160-73C0-42DC-BE16-ED0566795836}"/>
              </a:ext>
            </a:extLst>
          </p:cNvPr>
          <p:cNvSpPr>
            <a:spLocks noGrp="1"/>
          </p:cNvSpPr>
          <p:nvPr>
            <p:ph type="dt" sz="half" idx="10"/>
          </p:nvPr>
        </p:nvSpPr>
        <p:spPr/>
        <p:txBody>
          <a:bodyPr/>
          <a:lstStyle/>
          <a:p>
            <a:r>
              <a:rPr lang="en-US"/>
              <a:t>10/22/2019</a:t>
            </a:r>
          </a:p>
        </p:txBody>
      </p:sp>
      <p:sp>
        <p:nvSpPr>
          <p:cNvPr id="4" name="Footer Placeholder 3">
            <a:extLst>
              <a:ext uri="{FF2B5EF4-FFF2-40B4-BE49-F238E27FC236}">
                <a16:creationId xmlns:a16="http://schemas.microsoft.com/office/drawing/2014/main" id="{AE4481FE-915C-4931-B462-3377FE2C87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0187DC-8D67-4EC5-85E7-F75C85E3B8F3}"/>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3646622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5D1CCC-0674-4C53-BCBB-34B1F4D0F61D}"/>
              </a:ext>
            </a:extLst>
          </p:cNvPr>
          <p:cNvSpPr>
            <a:spLocks noGrp="1"/>
          </p:cNvSpPr>
          <p:nvPr>
            <p:ph type="dt" sz="half" idx="10"/>
          </p:nvPr>
        </p:nvSpPr>
        <p:spPr/>
        <p:txBody>
          <a:bodyPr/>
          <a:lstStyle/>
          <a:p>
            <a:r>
              <a:rPr lang="en-US"/>
              <a:t>10/22/2019</a:t>
            </a:r>
          </a:p>
        </p:txBody>
      </p:sp>
      <p:sp>
        <p:nvSpPr>
          <p:cNvPr id="3" name="Footer Placeholder 2">
            <a:extLst>
              <a:ext uri="{FF2B5EF4-FFF2-40B4-BE49-F238E27FC236}">
                <a16:creationId xmlns:a16="http://schemas.microsoft.com/office/drawing/2014/main" id="{BC52F614-F42B-4EFA-8CA8-10787332D6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004709-ED46-4456-BA1C-64BBBC4FAFC1}"/>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3703716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F5C75-4049-4F7D-9F39-31A8375A61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001F4E-98A5-4E4C-BC84-01ABCE016F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F14C1E-F37B-43AD-94A6-3828306CE2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06EB77-CC6E-4EFD-81A9-FBCC8423E6A6}"/>
              </a:ext>
            </a:extLst>
          </p:cNvPr>
          <p:cNvSpPr>
            <a:spLocks noGrp="1"/>
          </p:cNvSpPr>
          <p:nvPr>
            <p:ph type="dt" sz="half" idx="10"/>
          </p:nvPr>
        </p:nvSpPr>
        <p:spPr/>
        <p:txBody>
          <a:bodyPr/>
          <a:lstStyle/>
          <a:p>
            <a:r>
              <a:rPr lang="en-US"/>
              <a:t>10/22/2019</a:t>
            </a:r>
          </a:p>
        </p:txBody>
      </p:sp>
      <p:sp>
        <p:nvSpPr>
          <p:cNvPr id="6" name="Footer Placeholder 5">
            <a:extLst>
              <a:ext uri="{FF2B5EF4-FFF2-40B4-BE49-F238E27FC236}">
                <a16:creationId xmlns:a16="http://schemas.microsoft.com/office/drawing/2014/main" id="{AF719FA1-898B-4711-9DB6-417E1A592D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B84E04-7258-49EE-A2A5-81A0641CFF00}"/>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2389403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5AD4E-BB0A-4886-A92E-1B94101C8E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E352B7-5365-4C79-AF8C-2A779653E45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2556F1-0A3B-4963-983C-71B0438483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F6173B-9FD2-494B-B5AA-632B173AD7D4}"/>
              </a:ext>
            </a:extLst>
          </p:cNvPr>
          <p:cNvSpPr>
            <a:spLocks noGrp="1"/>
          </p:cNvSpPr>
          <p:nvPr>
            <p:ph type="dt" sz="half" idx="10"/>
          </p:nvPr>
        </p:nvSpPr>
        <p:spPr/>
        <p:txBody>
          <a:bodyPr/>
          <a:lstStyle/>
          <a:p>
            <a:r>
              <a:rPr lang="en-US"/>
              <a:t>10/22/2019</a:t>
            </a:r>
          </a:p>
        </p:txBody>
      </p:sp>
      <p:sp>
        <p:nvSpPr>
          <p:cNvPr id="6" name="Footer Placeholder 5">
            <a:extLst>
              <a:ext uri="{FF2B5EF4-FFF2-40B4-BE49-F238E27FC236}">
                <a16:creationId xmlns:a16="http://schemas.microsoft.com/office/drawing/2014/main" id="{99AACA5C-58E4-47F5-ABDD-4E5AB9A832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3E3ADB-48DE-4118-A3CA-315E7F4871DA}"/>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1756408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83837A6-82CE-4F25-9917-DDB97AAA51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10/22/2019</a:t>
            </a:r>
          </a:p>
        </p:txBody>
      </p:sp>
      <p:sp>
        <p:nvSpPr>
          <p:cNvPr id="5" name="Footer Placeholder 4">
            <a:extLst>
              <a:ext uri="{FF2B5EF4-FFF2-40B4-BE49-F238E27FC236}">
                <a16:creationId xmlns:a16="http://schemas.microsoft.com/office/drawing/2014/main" id="{E46A5C2B-3DFA-49C7-9F3F-14A4219D76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1AD110-708C-4C83-A9CE-FD73A94E0F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DB6007-5DE9-4C65-92A0-1A2561259B6C}" type="slidenum">
              <a:rPr lang="en-US" smtClean="0"/>
              <a:t>‹#›</a:t>
            </a:fld>
            <a:endParaRPr lang="en-US"/>
          </a:p>
        </p:txBody>
      </p:sp>
    </p:spTree>
    <p:extLst>
      <p:ext uri="{BB962C8B-B14F-4D97-AF65-F5344CB8AC3E}">
        <p14:creationId xmlns:p14="http://schemas.microsoft.com/office/powerpoint/2010/main" val="1961903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creativecommons.org/licenses/by-nc-sa/3.0/" TargetMode="External"/><Relationship Id="rId5" Type="http://schemas.openxmlformats.org/officeDocument/2006/relationships/hyperlink" Target="https://courses.lumenlearning.com/suny-ccc-spch-1080-2/chapter/why-outline/" TargetMode="Externa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creativecommons.org/licenses/by-nc-sa/3.0/" TargetMode="External"/><Relationship Id="rId5" Type="http://schemas.openxmlformats.org/officeDocument/2006/relationships/hyperlink" Target="http://koreanwikiproject.com/wiki/index.php?title=Learn_hangeul" TargetMode="Externa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ideo" Target="https://www.youtube.com/embed/Wa13Z0PMXOI?feature=oembed" TargetMode="Externa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s://creativecommons.org/licenses/by-nc-nd/3.0/" TargetMode="External"/><Relationship Id="rId4" Type="http://schemas.openxmlformats.org/officeDocument/2006/relationships/hyperlink" Target="https://creoleindc.typepad.com/rantings_of_a_creole_prin/2013/09/how-to-buy-glasses-when-youre-vainashell.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s://creativecommons.org/licenses/by/3.0/" TargetMode="External"/><Relationship Id="rId4" Type="http://schemas.openxmlformats.org/officeDocument/2006/relationships/hyperlink" Target="https://www.flickr.com/photos/wwworks/5001795874/"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mailto:troop286@groups.i#o" TargetMode="External"/><Relationship Id="rId4" Type="http://schemas.openxmlformats.org/officeDocument/2006/relationships/hyperlink" Target="mailto:main@Troop286.groups.io"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s://creativecommons.org/licenses/by-nc-sa/3.0/" TargetMode="External"/><Relationship Id="rId4" Type="http://schemas.openxmlformats.org/officeDocument/2006/relationships/hyperlink" Target="http://www.koreanwikiproject.com/wiki/Learn_hangeu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hyperlink" Target="http://www.trails-end.com/" TargetMode="External"/><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File:Bundesstra%C3%9Fe_4_number.sv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www.fenwaynation.com/2017/07/eduardo-nunez-gets-number-36-devers.html"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hyperlink" Target="https://creativecommons.org/licenses/by-nc-sa/3.0/"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0.JPG"/></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five_logo.sv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3.JPG"/><Relationship Id="rId4" Type="http://schemas.openxmlformats.org/officeDocument/2006/relationships/image" Target="../media/image52.JPG"/></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s://creativecommons.org/licenses/by-nc-sa/3.0/" TargetMode="External"/><Relationship Id="rId4" Type="http://schemas.openxmlformats.org/officeDocument/2006/relationships/hyperlink" Target="http://koreanwikiproject.com/wiki/index.php?title=Learn_hangeul"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hyperlink" Target="https://www.goodfreephotos.com/vector-images/happy-green-6-vector-clipart.png.php" TargetMode="External"/><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www.trails-end.com/webinars"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hyperlink" Target="https://www.trails-end.com/unit-registration" TargetMode="External"/><Relationship Id="rId5" Type="http://schemas.openxmlformats.org/officeDocument/2006/relationships/hyperlink" Target="http://www.trails-end.com/unit-registration" TargetMode="External"/><Relationship Id="rId4" Type="http://schemas.openxmlformats.org/officeDocument/2006/relationships/hyperlink" Target="https://www.trails-end.com/unit-registration?council=b9da8540-f21c-11e5-a5eb-0632e198f0a5&amp;campaign=12c07435-43a2-11eb-b56b-0e03f1bbe021"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6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hyperlink" Target="https://creativecommons.org/licenses/by-nc-nd/3.0/" TargetMode="External"/><Relationship Id="rId5" Type="http://schemas.openxmlformats.org/officeDocument/2006/relationships/hyperlink" Target="http://www.weightymatters.ca/2010/05/most-important-questions-you-could-ask.html" TargetMode="External"/><Relationship Id="rId4" Type="http://schemas.openxmlformats.org/officeDocument/2006/relationships/image" Target="../media/image61.jpg"/></Relationships>
</file>

<file path=ppt/slides/_rels/slide6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hitting&#10;&#10;Description automatically generated">
            <a:extLst>
              <a:ext uri="{FF2B5EF4-FFF2-40B4-BE49-F238E27FC236}">
                <a16:creationId xmlns:a16="http://schemas.microsoft.com/office/drawing/2014/main" id="{AD3B1645-1A01-4543-820D-BF898C106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2" y="0"/>
            <a:ext cx="12188688" cy="6858000"/>
          </a:xfrm>
          <a:prstGeom prst="rect">
            <a:avLst/>
          </a:prstGeom>
        </p:spPr>
      </p:pic>
      <p:sp>
        <p:nvSpPr>
          <p:cNvPr id="6" name="TextBox 5">
            <a:extLst>
              <a:ext uri="{FF2B5EF4-FFF2-40B4-BE49-F238E27FC236}">
                <a16:creationId xmlns:a16="http://schemas.microsoft.com/office/drawing/2014/main" id="{9407167D-CE3B-4F86-BB97-20F9374ED6EC}"/>
              </a:ext>
            </a:extLst>
          </p:cNvPr>
          <p:cNvSpPr txBox="1"/>
          <p:nvPr/>
        </p:nvSpPr>
        <p:spPr>
          <a:xfrm>
            <a:off x="246743" y="844071"/>
            <a:ext cx="5849257" cy="4601028"/>
          </a:xfrm>
          <a:prstGeom prst="rect">
            <a:avLst/>
          </a:prstGeom>
          <a:noFill/>
        </p:spPr>
        <p:txBody>
          <a:bodyPr wrap="square" rtlCol="0">
            <a:noAutofit/>
          </a:bodyPr>
          <a:lstStyle/>
          <a:p>
            <a:pPr algn="ctr"/>
            <a:r>
              <a:rPr lang="en-US" sz="4800" b="1" dirty="0">
                <a:solidFill>
                  <a:schemeClr val="bg1"/>
                </a:solidFill>
              </a:rPr>
              <a:t>Council</a:t>
            </a:r>
          </a:p>
          <a:p>
            <a:pPr algn="ctr"/>
            <a:r>
              <a:rPr lang="en-US" sz="4800" b="1" dirty="0">
                <a:solidFill>
                  <a:schemeClr val="bg1"/>
                </a:solidFill>
              </a:rPr>
              <a:t>Popcorn Kickoff</a:t>
            </a:r>
          </a:p>
          <a:p>
            <a:pPr algn="ctr"/>
            <a:r>
              <a:rPr lang="en-US" sz="4800" b="1">
                <a:solidFill>
                  <a:schemeClr val="bg1"/>
                </a:solidFill>
              </a:rPr>
              <a:t>For </a:t>
            </a:r>
            <a:r>
              <a:rPr lang="en-US" sz="4800" b="1" dirty="0">
                <a:solidFill>
                  <a:schemeClr val="bg1"/>
                </a:solidFill>
              </a:rPr>
              <a:t>Kernels</a:t>
            </a:r>
            <a:br>
              <a:rPr lang="en-US" sz="4800" b="1" dirty="0">
                <a:solidFill>
                  <a:schemeClr val="bg1"/>
                </a:solidFill>
              </a:rPr>
            </a:br>
            <a:br>
              <a:rPr lang="en-US" sz="4800" b="1" dirty="0">
                <a:solidFill>
                  <a:schemeClr val="bg1"/>
                </a:solidFill>
              </a:rPr>
            </a:br>
            <a:r>
              <a:rPr lang="en-US" sz="4800" b="1" dirty="0">
                <a:solidFill>
                  <a:schemeClr val="bg1"/>
                </a:solidFill>
              </a:rPr>
              <a:t>Silicon Valley Monterey Bay Council</a:t>
            </a:r>
            <a:endParaRPr lang="en-US" sz="3600" b="1" dirty="0">
              <a:solidFill>
                <a:schemeClr val="bg1"/>
              </a:solidFill>
            </a:endParaRPr>
          </a:p>
          <a:p>
            <a:pPr algn="ctr"/>
            <a:r>
              <a:rPr lang="en-US" sz="3600" b="1" dirty="0">
                <a:solidFill>
                  <a:schemeClr val="bg1"/>
                </a:solidFill>
              </a:rPr>
              <a:t>July 2023</a:t>
            </a:r>
            <a:endParaRPr lang="en-US" sz="4800" b="1" dirty="0">
              <a:solidFill>
                <a:schemeClr val="bg1"/>
              </a:solidFill>
            </a:endParaRPr>
          </a:p>
        </p:txBody>
      </p:sp>
    </p:spTree>
    <p:extLst>
      <p:ext uri="{BB962C8B-B14F-4D97-AF65-F5344CB8AC3E}">
        <p14:creationId xmlns:p14="http://schemas.microsoft.com/office/powerpoint/2010/main" val="406057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234742" y="299763"/>
            <a:ext cx="8682755" cy="707578"/>
          </a:xfrm>
          <a:prstGeom prst="rect">
            <a:avLst/>
          </a:prstGeom>
          <a:noFill/>
        </p:spPr>
        <p:txBody>
          <a:bodyPr wrap="square" rtlCol="0" anchor="t">
            <a:noAutofit/>
          </a:bodyPr>
          <a:lstStyle/>
          <a:p>
            <a:r>
              <a:rPr lang="en-US" sz="4400" b="1" dirty="0">
                <a:solidFill>
                  <a:schemeClr val="bg1"/>
                </a:solidFill>
                <a:latin typeface="Arial"/>
                <a:cs typeface="Arial"/>
              </a:rPr>
              <a:t>THIS YEAR’S PLAN: </a:t>
            </a:r>
            <a:r>
              <a:rPr lang="en-US" sz="3600" b="1" dirty="0">
                <a:solidFill>
                  <a:schemeClr val="bg1"/>
                </a:solidFill>
                <a:latin typeface="Arial"/>
                <a:cs typeface="Arial"/>
              </a:rPr>
              <a:t>Methods</a:t>
            </a:r>
            <a:endParaRPr lang="en-US" sz="3600" dirty="0"/>
          </a:p>
        </p:txBody>
      </p:sp>
      <p:pic>
        <p:nvPicPr>
          <p:cNvPr id="3" name="Picture 2">
            <a:extLst>
              <a:ext uri="{FF2B5EF4-FFF2-40B4-BE49-F238E27FC236}">
                <a16:creationId xmlns:a16="http://schemas.microsoft.com/office/drawing/2014/main" id="{CC487DD9-126F-465C-83E8-40F0163348D8}"/>
              </a:ext>
            </a:extLst>
          </p:cNvPr>
          <p:cNvPicPr>
            <a:picLocks noChangeAspect="1"/>
          </p:cNvPicPr>
          <p:nvPr/>
        </p:nvPicPr>
        <p:blipFill>
          <a:blip r:embed="rId4"/>
          <a:stretch>
            <a:fillRect/>
          </a:stretch>
        </p:blipFill>
        <p:spPr>
          <a:xfrm>
            <a:off x="2208689" y="1538369"/>
            <a:ext cx="7774621" cy="5156991"/>
          </a:xfrm>
          <a:prstGeom prst="rect">
            <a:avLst/>
          </a:prstGeom>
        </p:spPr>
      </p:pic>
      <p:sp>
        <p:nvSpPr>
          <p:cNvPr id="2" name="Oval 1">
            <a:extLst>
              <a:ext uri="{FF2B5EF4-FFF2-40B4-BE49-F238E27FC236}">
                <a16:creationId xmlns:a16="http://schemas.microsoft.com/office/drawing/2014/main" id="{9C3A459F-4E42-409E-888D-02ECF5E6EE40}"/>
              </a:ext>
            </a:extLst>
          </p:cNvPr>
          <p:cNvSpPr/>
          <p:nvPr/>
        </p:nvSpPr>
        <p:spPr>
          <a:xfrm>
            <a:off x="1926609" y="1694437"/>
            <a:ext cx="8993874" cy="2238233"/>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12425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5" y="-2"/>
            <a:ext cx="12185114" cy="6858000"/>
          </a:xfrm>
          <a:prstGeom prst="rect">
            <a:avLst/>
          </a:prstGeom>
        </p:spPr>
      </p:pic>
      <p:sp>
        <p:nvSpPr>
          <p:cNvPr id="2" name="Rectangle 1">
            <a:extLst>
              <a:ext uri="{FF2B5EF4-FFF2-40B4-BE49-F238E27FC236}">
                <a16:creationId xmlns:a16="http://schemas.microsoft.com/office/drawing/2014/main" id="{D1B3F31C-B510-4E65-9B93-C0E755A3878F}"/>
              </a:ext>
            </a:extLst>
          </p:cNvPr>
          <p:cNvSpPr/>
          <p:nvPr/>
        </p:nvSpPr>
        <p:spPr>
          <a:xfrm>
            <a:off x="3650527" y="1352504"/>
            <a:ext cx="6508267" cy="4410503"/>
          </a:xfrm>
          <a:prstGeom prst="rect">
            <a:avLst/>
          </a:prstGeom>
        </p:spPr>
        <p:txBody>
          <a:bodyPr wrap="square">
            <a:spAutoFit/>
          </a:bodyPr>
          <a:lstStyle/>
          <a:p>
            <a:pPr lvl="2">
              <a:lnSpc>
                <a:spcPct val="107000"/>
              </a:lnSpc>
            </a:pPr>
            <a:r>
              <a:rPr lang="en-US" sz="2400" b="0" i="0" dirty="0">
                <a:solidFill>
                  <a:srgbClr val="EB2827"/>
                </a:solidFill>
                <a:effectLst/>
                <a:latin typeface="Arial Black" panose="020B0A04020102020204" pitchFamily="34" charset="0"/>
                <a:cs typeface="Arial" panose="020B0604020202020204" pitchFamily="34" charset="0"/>
              </a:rPr>
              <a:t>Get Connected and Log In</a:t>
            </a:r>
            <a:endParaRPr lang="en-US" sz="2400" dirty="0">
              <a:effectLst/>
              <a:latin typeface="Arial Black" panose="020B0A04020102020204" pitchFamily="34" charset="0"/>
              <a:ea typeface="Calibri" panose="020F0502020204030204" pitchFamily="34" charset="0"/>
              <a:cs typeface="Arial" panose="020B0604020202020204" pitchFamily="34" charset="0"/>
            </a:endParaRPr>
          </a:p>
          <a:p>
            <a:pPr marL="1200150" lvl="2" indent="-285750">
              <a:lnSpc>
                <a:spcPct val="107000"/>
              </a:lnSpc>
              <a:buFont typeface="Arial" panose="020B0604020202020204" pitchFamily="34" charset="0"/>
              <a:buChar char="•"/>
            </a:pPr>
            <a:r>
              <a:rPr lang="en-US" sz="2400" dirty="0">
                <a:effectLst/>
                <a:latin typeface="Arial" panose="020B0604020202020204" pitchFamily="34" charset="0"/>
                <a:ea typeface="Calibri" panose="020F0502020204030204" pitchFamily="34" charset="0"/>
                <a:cs typeface="Arial" panose="020B0604020202020204" pitchFamily="34" charset="0"/>
              </a:rPr>
              <a:t>Download App if you haven’t already</a:t>
            </a:r>
          </a:p>
          <a:p>
            <a:pPr marL="1200150" lvl="2" indent="-285750">
              <a:lnSpc>
                <a:spcPct val="107000"/>
              </a:lnSpc>
              <a:buFont typeface="Arial" panose="020B0604020202020204" pitchFamily="34" charset="0"/>
              <a:buChar char="•"/>
            </a:pPr>
            <a:r>
              <a:rPr lang="en-US" sz="2400" dirty="0">
                <a:effectLst/>
                <a:latin typeface="Arial" panose="020B0604020202020204" pitchFamily="34" charset="0"/>
                <a:ea typeface="Calibri" panose="020F0502020204030204" pitchFamily="34" charset="0"/>
                <a:cs typeface="Arial" panose="020B0604020202020204" pitchFamily="34" charset="0"/>
              </a:rPr>
              <a:t>An account from last year will work again</a:t>
            </a:r>
          </a:p>
          <a:p>
            <a:pPr marL="1200150" lvl="2" indent="-285750">
              <a:lnSpc>
                <a:spcPct val="107000"/>
              </a:lnSpc>
              <a:buFont typeface="Arial" panose="020B0604020202020204" pitchFamily="34" charset="0"/>
              <a:buChar char="•"/>
            </a:pPr>
            <a:r>
              <a:rPr lang="en-US" sz="2400" dirty="0">
                <a:effectLst/>
                <a:latin typeface="Arial" panose="020B0604020202020204" pitchFamily="34" charset="0"/>
                <a:ea typeface="Calibri" panose="020F0502020204030204" pitchFamily="34" charset="0"/>
                <a:cs typeface="Arial" panose="020B0604020202020204" pitchFamily="34" charset="0"/>
              </a:rPr>
              <a:t>Log In works on App and Desktop</a:t>
            </a:r>
          </a:p>
          <a:p>
            <a:pPr marL="1200150" lvl="2" indent="-285750">
              <a:lnSpc>
                <a:spcPct val="107000"/>
              </a:lnSpc>
              <a:buFont typeface="Arial" panose="020B0604020202020204" pitchFamily="34" charset="0"/>
              <a:buChar char="•"/>
            </a:pPr>
            <a:r>
              <a:rPr lang="en-US" sz="2400" dirty="0">
                <a:effectLst/>
                <a:latin typeface="Arial" panose="020B0604020202020204" pitchFamily="34" charset="0"/>
                <a:ea typeface="Calibri" panose="020F0502020204030204" pitchFamily="34" charset="0"/>
                <a:cs typeface="Arial" panose="020B0604020202020204" pitchFamily="34" charset="0"/>
              </a:rPr>
              <a:t>The Unit Leader Portal is now mobile friendly where Units can access the portal while at a storefront or on the go.  </a:t>
            </a:r>
          </a:p>
          <a:p>
            <a:pPr marL="1200150" lvl="2" indent="-285750">
              <a:lnSpc>
                <a:spcPct val="107000"/>
              </a:lnSpc>
              <a:buFont typeface="Arial" panose="020B0604020202020204" pitchFamily="34" charset="0"/>
              <a:buChar char="•"/>
            </a:pPr>
            <a:r>
              <a:rPr lang="en-US" sz="2400" dirty="0">
                <a:effectLst/>
                <a:latin typeface="Arial" panose="020B0604020202020204" pitchFamily="34" charset="0"/>
                <a:ea typeface="Calibri" panose="020F0502020204030204" pitchFamily="34" charset="0"/>
                <a:cs typeface="Arial" panose="020B0604020202020204" pitchFamily="34" charset="0"/>
              </a:rPr>
              <a:t>Units can manage their entire sale from their phone. </a:t>
            </a:r>
          </a:p>
        </p:txBody>
      </p:sp>
      <p:pic>
        <p:nvPicPr>
          <p:cNvPr id="1026" name="Picture 2">
            <a:extLst>
              <a:ext uri="{FF2B5EF4-FFF2-40B4-BE49-F238E27FC236}">
                <a16:creationId xmlns:a16="http://schemas.microsoft.com/office/drawing/2014/main" id="{6F77AEC8-F16A-4906-B34E-BE830CAD4B3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046184" y="1767578"/>
            <a:ext cx="2137825" cy="33228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ABF46EB-676D-480F-9000-1C624B0E26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4321" y="1767578"/>
            <a:ext cx="3703535" cy="2467251"/>
          </a:xfrm>
          <a:prstGeom prst="rect">
            <a:avLst/>
          </a:prstGeom>
        </p:spPr>
      </p:pic>
      <p:pic>
        <p:nvPicPr>
          <p:cNvPr id="5" name="Picture 4">
            <a:extLst>
              <a:ext uri="{FF2B5EF4-FFF2-40B4-BE49-F238E27FC236}">
                <a16:creationId xmlns:a16="http://schemas.microsoft.com/office/drawing/2014/main" id="{64363179-598F-44FC-B9A1-464A5F45B7D7}"/>
              </a:ext>
            </a:extLst>
          </p:cNvPr>
          <p:cNvPicPr>
            <a:picLocks noChangeAspect="1"/>
          </p:cNvPicPr>
          <p:nvPr/>
        </p:nvPicPr>
        <p:blipFill>
          <a:blip r:embed="rId6"/>
          <a:stretch>
            <a:fillRect/>
          </a:stretch>
        </p:blipFill>
        <p:spPr>
          <a:xfrm>
            <a:off x="10462512" y="1967978"/>
            <a:ext cx="1305167" cy="2922041"/>
          </a:xfrm>
          <a:prstGeom prst="rect">
            <a:avLst/>
          </a:prstGeom>
        </p:spPr>
      </p:pic>
      <p:sp>
        <p:nvSpPr>
          <p:cNvPr id="8" name="Rectangle 7">
            <a:extLst>
              <a:ext uri="{FF2B5EF4-FFF2-40B4-BE49-F238E27FC236}">
                <a16:creationId xmlns:a16="http://schemas.microsoft.com/office/drawing/2014/main" id="{597CA3FB-E894-49FB-9475-EA364C43735F}"/>
              </a:ext>
            </a:extLst>
          </p:cNvPr>
          <p:cNvSpPr/>
          <p:nvPr/>
        </p:nvSpPr>
        <p:spPr>
          <a:xfrm>
            <a:off x="7991" y="4502721"/>
            <a:ext cx="4731503" cy="2005549"/>
          </a:xfrm>
          <a:prstGeom prst="rect">
            <a:avLst/>
          </a:prstGeom>
        </p:spPr>
        <p:txBody>
          <a:bodyPr wrap="square">
            <a:spAutoFit/>
          </a:bodyPr>
          <a:lstStyle/>
          <a:p>
            <a:pPr algn="ctr">
              <a:lnSpc>
                <a:spcPct val="107000"/>
              </a:lnSpc>
              <a:spcAft>
                <a:spcPts val="800"/>
              </a:spcAft>
            </a:pPr>
            <a:r>
              <a:rPr lang="en-US" sz="2800" b="1" dirty="0">
                <a:solidFill>
                  <a:srgbClr val="EB2827"/>
                </a:solidFill>
                <a:effectLst/>
                <a:latin typeface="Arial Black" panose="020B0A04020102020204" pitchFamily="34" charset="0"/>
                <a:ea typeface="Calibri" panose="020F0502020204030204" pitchFamily="34" charset="0"/>
                <a:cs typeface="Arial" panose="020B0604020202020204" pitchFamily="34" charset="0"/>
              </a:rPr>
              <a:t>Login at: </a:t>
            </a:r>
            <a:r>
              <a:rPr lang="en-US" sz="2800" dirty="0">
                <a:effectLst/>
                <a:latin typeface="Arial" panose="020B0604020202020204" pitchFamily="34" charset="0"/>
                <a:ea typeface="Calibri" panose="020F0502020204030204" pitchFamily="34" charset="0"/>
                <a:cs typeface="Arial" panose="020B0604020202020204" pitchFamily="34" charset="0"/>
              </a:rPr>
              <a:t> </a:t>
            </a:r>
          </a:p>
          <a:p>
            <a:pPr algn="ctr">
              <a:lnSpc>
                <a:spcPct val="107000"/>
              </a:lnSpc>
              <a:spcAft>
                <a:spcPts val="800"/>
              </a:spcAft>
            </a:pPr>
            <a:r>
              <a:rPr lang="en-US" sz="2800" dirty="0">
                <a:effectLst/>
                <a:latin typeface="Arial" panose="020B0604020202020204" pitchFamily="34" charset="0"/>
                <a:ea typeface="Calibri" panose="020F0502020204030204" pitchFamily="34" charset="0"/>
                <a:cs typeface="Arial" panose="020B0604020202020204" pitchFamily="34" charset="0"/>
              </a:rPr>
              <a:t>www.Trails-End.com</a:t>
            </a:r>
            <a:br>
              <a:rPr lang="en-US" sz="2800" dirty="0">
                <a:effectLst/>
                <a:latin typeface="Arial" panose="020B0604020202020204" pitchFamily="34" charset="0"/>
                <a:ea typeface="Calibri" panose="020F0502020204030204" pitchFamily="34" charset="0"/>
                <a:cs typeface="Arial" panose="020B0604020202020204" pitchFamily="34" charset="0"/>
              </a:rPr>
            </a:br>
            <a:r>
              <a:rPr lang="en-US" sz="2800" dirty="0">
                <a:effectLst/>
                <a:latin typeface="Arial" panose="020B0604020202020204" pitchFamily="34" charset="0"/>
                <a:ea typeface="Calibri" panose="020F0502020204030204" pitchFamily="34" charset="0"/>
                <a:cs typeface="Arial" panose="020B0604020202020204" pitchFamily="34" charset="0"/>
              </a:rPr>
              <a:t>with your Trail’s End Leader account</a:t>
            </a:r>
            <a:r>
              <a:rPr lang="en-US" dirty="0">
                <a:effectLst/>
                <a:latin typeface="Arial" panose="020B0604020202020204" pitchFamily="34" charset="0"/>
                <a:ea typeface="Calibri" panose="020F050202020403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A973B1D9-92C8-490A-9720-F35708C77A15}"/>
              </a:ext>
            </a:extLst>
          </p:cNvPr>
          <p:cNvSpPr txBox="1"/>
          <p:nvPr/>
        </p:nvSpPr>
        <p:spPr>
          <a:xfrm>
            <a:off x="234742" y="299763"/>
            <a:ext cx="8682755" cy="707578"/>
          </a:xfrm>
          <a:prstGeom prst="rect">
            <a:avLst/>
          </a:prstGeom>
          <a:noFill/>
        </p:spPr>
        <p:txBody>
          <a:bodyPr wrap="square" rtlCol="0" anchor="t">
            <a:noAutofit/>
          </a:bodyPr>
          <a:lstStyle/>
          <a:p>
            <a:r>
              <a:rPr lang="en-US" sz="4400" b="1" dirty="0">
                <a:solidFill>
                  <a:schemeClr val="bg1"/>
                </a:solidFill>
                <a:latin typeface="Arial"/>
                <a:cs typeface="Arial"/>
              </a:rPr>
              <a:t>THIS YEAR’S PLAN: </a:t>
            </a:r>
            <a:endParaRPr lang="en-US" sz="3600" dirty="0"/>
          </a:p>
        </p:txBody>
      </p:sp>
    </p:spTree>
    <p:extLst>
      <p:ext uri="{BB962C8B-B14F-4D97-AF65-F5344CB8AC3E}">
        <p14:creationId xmlns:p14="http://schemas.microsoft.com/office/powerpoint/2010/main" val="1446567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5" y="-2"/>
            <a:ext cx="12185114" cy="6858000"/>
          </a:xfrm>
          <a:prstGeom prst="rect">
            <a:avLst/>
          </a:prstGeom>
        </p:spPr>
      </p:pic>
      <p:sp>
        <p:nvSpPr>
          <p:cNvPr id="10" name="TextBox 9">
            <a:extLst>
              <a:ext uri="{FF2B5EF4-FFF2-40B4-BE49-F238E27FC236}">
                <a16:creationId xmlns:a16="http://schemas.microsoft.com/office/drawing/2014/main" id="{A973B1D9-92C8-490A-9720-F35708C77A15}"/>
              </a:ext>
            </a:extLst>
          </p:cNvPr>
          <p:cNvSpPr txBox="1"/>
          <p:nvPr/>
        </p:nvSpPr>
        <p:spPr>
          <a:xfrm>
            <a:off x="234742" y="299763"/>
            <a:ext cx="8682755" cy="707578"/>
          </a:xfrm>
          <a:prstGeom prst="rect">
            <a:avLst/>
          </a:prstGeom>
          <a:noFill/>
        </p:spPr>
        <p:txBody>
          <a:bodyPr wrap="square" rtlCol="0" anchor="t">
            <a:noAutofit/>
          </a:bodyPr>
          <a:lstStyle/>
          <a:p>
            <a:r>
              <a:rPr lang="en-US" sz="4400" b="1" dirty="0">
                <a:solidFill>
                  <a:schemeClr val="bg1"/>
                </a:solidFill>
                <a:latin typeface="Arial"/>
                <a:cs typeface="Arial"/>
              </a:rPr>
              <a:t>THIS YEAR’S PLAN: </a:t>
            </a:r>
            <a:endParaRPr lang="en-US" sz="3600" dirty="0"/>
          </a:p>
        </p:txBody>
      </p:sp>
      <p:pic>
        <p:nvPicPr>
          <p:cNvPr id="11" name="Picture 10" descr="Graphical user interface, application&#10;&#10;Description automatically generated">
            <a:extLst>
              <a:ext uri="{FF2B5EF4-FFF2-40B4-BE49-F238E27FC236}">
                <a16:creationId xmlns:a16="http://schemas.microsoft.com/office/drawing/2014/main" id="{F9989DEA-C486-F93E-ED61-201A0491551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1237" t="20192" r="19523" b="4299"/>
          <a:stretch/>
        </p:blipFill>
        <p:spPr>
          <a:xfrm>
            <a:off x="1561514" y="1420569"/>
            <a:ext cx="9352670" cy="5737194"/>
          </a:xfrm>
          <a:prstGeom prst="rect">
            <a:avLst/>
          </a:prstGeom>
        </p:spPr>
      </p:pic>
    </p:spTree>
    <p:extLst>
      <p:ext uri="{BB962C8B-B14F-4D97-AF65-F5344CB8AC3E}">
        <p14:creationId xmlns:p14="http://schemas.microsoft.com/office/powerpoint/2010/main" val="2435669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5" y="-2"/>
            <a:ext cx="12185114" cy="6858000"/>
          </a:xfrm>
          <a:prstGeom prst="rect">
            <a:avLst/>
          </a:prstGeom>
        </p:spPr>
      </p:pic>
      <p:sp>
        <p:nvSpPr>
          <p:cNvPr id="10" name="TextBox 9">
            <a:extLst>
              <a:ext uri="{FF2B5EF4-FFF2-40B4-BE49-F238E27FC236}">
                <a16:creationId xmlns:a16="http://schemas.microsoft.com/office/drawing/2014/main" id="{A973B1D9-92C8-490A-9720-F35708C77A15}"/>
              </a:ext>
            </a:extLst>
          </p:cNvPr>
          <p:cNvSpPr txBox="1"/>
          <p:nvPr/>
        </p:nvSpPr>
        <p:spPr>
          <a:xfrm>
            <a:off x="234742" y="299763"/>
            <a:ext cx="8682755" cy="707578"/>
          </a:xfrm>
          <a:prstGeom prst="rect">
            <a:avLst/>
          </a:prstGeom>
          <a:noFill/>
        </p:spPr>
        <p:txBody>
          <a:bodyPr wrap="square" rtlCol="0" anchor="t">
            <a:noAutofit/>
          </a:bodyPr>
          <a:lstStyle/>
          <a:p>
            <a:r>
              <a:rPr lang="en-US" sz="4400" b="1" dirty="0">
                <a:solidFill>
                  <a:schemeClr val="bg1"/>
                </a:solidFill>
                <a:latin typeface="Arial"/>
                <a:cs typeface="Arial"/>
              </a:rPr>
              <a:t>THIS YEAR’S PLAN: </a:t>
            </a:r>
            <a:endParaRPr lang="en-US" sz="3600" dirty="0"/>
          </a:p>
        </p:txBody>
      </p:sp>
      <p:pic>
        <p:nvPicPr>
          <p:cNvPr id="5" name="Picture 4" descr="Graphical user interface, application&#10;&#10;Description automatically generated">
            <a:extLst>
              <a:ext uri="{FF2B5EF4-FFF2-40B4-BE49-F238E27FC236}">
                <a16:creationId xmlns:a16="http://schemas.microsoft.com/office/drawing/2014/main" id="{4890FA58-01B5-27BA-EC45-ECF8DBF94D1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826" t="20679" b="1"/>
          <a:stretch/>
        </p:blipFill>
        <p:spPr>
          <a:xfrm>
            <a:off x="466531" y="1418253"/>
            <a:ext cx="11505076" cy="5794346"/>
          </a:xfrm>
          <a:prstGeom prst="rect">
            <a:avLst/>
          </a:prstGeom>
        </p:spPr>
      </p:pic>
    </p:spTree>
    <p:extLst>
      <p:ext uri="{BB962C8B-B14F-4D97-AF65-F5344CB8AC3E}">
        <p14:creationId xmlns:p14="http://schemas.microsoft.com/office/powerpoint/2010/main" val="2934861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86" y="0"/>
            <a:ext cx="12185114" cy="6858000"/>
          </a:xfrm>
          <a:prstGeom prst="rect">
            <a:avLst/>
          </a:prstGeom>
        </p:spPr>
      </p:pic>
      <p:sp>
        <p:nvSpPr>
          <p:cNvPr id="2" name="Rectangle 1">
            <a:extLst>
              <a:ext uri="{FF2B5EF4-FFF2-40B4-BE49-F238E27FC236}">
                <a16:creationId xmlns:a16="http://schemas.microsoft.com/office/drawing/2014/main" id="{D1B3F31C-B510-4E65-9B93-C0E755A3878F}"/>
              </a:ext>
            </a:extLst>
          </p:cNvPr>
          <p:cNvSpPr/>
          <p:nvPr/>
        </p:nvSpPr>
        <p:spPr>
          <a:xfrm>
            <a:off x="3210968" y="1715363"/>
            <a:ext cx="6715029" cy="3742628"/>
          </a:xfrm>
          <a:prstGeom prst="rect">
            <a:avLst/>
          </a:prstGeom>
        </p:spPr>
        <p:txBody>
          <a:bodyPr wrap="square">
            <a:spAutoFit/>
          </a:bodyPr>
          <a:lstStyle/>
          <a:p>
            <a:pPr marL="1200150" lvl="2" indent="-285750">
              <a:lnSpc>
                <a:spcPct val="107000"/>
              </a:lnSpc>
              <a:buFont typeface="Arial" panose="020B0604020202020204" pitchFamily="34" charset="0"/>
              <a:buChar char="•"/>
            </a:pPr>
            <a:r>
              <a:rPr lang="en-US" sz="3200" dirty="0">
                <a:latin typeface="Arial" panose="020B0604020202020204" pitchFamily="34" charset="0"/>
                <a:ea typeface="Calibri" panose="020F0502020204030204" pitchFamily="34" charset="0"/>
                <a:cs typeface="Arial" panose="020B0604020202020204" pitchFamily="34" charset="0"/>
              </a:rPr>
              <a:t>Change your avatar- use a picture of you in uniform</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1200150" lvl="2" indent="-285750">
              <a:lnSpc>
                <a:spcPct val="107000"/>
              </a:lnSpc>
              <a:buFont typeface="Arial" panose="020B0604020202020204" pitchFamily="34" charset="0"/>
              <a:buChar char="•"/>
            </a:pPr>
            <a:r>
              <a:rPr lang="en-US" sz="3200" dirty="0">
                <a:effectLst/>
                <a:latin typeface="Arial" panose="020B0604020202020204" pitchFamily="34" charset="0"/>
                <a:ea typeface="Calibri" panose="020F0502020204030204" pitchFamily="34" charset="0"/>
                <a:cs typeface="Arial" panose="020B0604020202020204" pitchFamily="34" charset="0"/>
              </a:rPr>
              <a:t>Fill in “Why people shoul</a:t>
            </a:r>
            <a:r>
              <a:rPr lang="en-US" sz="3200" dirty="0">
                <a:latin typeface="Arial" panose="020B0604020202020204" pitchFamily="34" charset="0"/>
                <a:ea typeface="Calibri" panose="020F0502020204030204" pitchFamily="34" charset="0"/>
                <a:cs typeface="Arial" panose="020B0604020202020204" pitchFamily="34" charset="0"/>
              </a:rPr>
              <a:t>d support you”</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1200150" lvl="2" indent="-285750">
              <a:lnSpc>
                <a:spcPct val="107000"/>
              </a:lnSpc>
              <a:buFont typeface="Arial" panose="020B0604020202020204" pitchFamily="34" charset="0"/>
              <a:buChar char="•"/>
            </a:pPr>
            <a:r>
              <a:rPr lang="en-US" sz="3200" dirty="0">
                <a:effectLst/>
                <a:latin typeface="Arial" panose="020B0604020202020204" pitchFamily="34" charset="0"/>
                <a:ea typeface="Calibri" panose="020F0502020204030204" pitchFamily="34" charset="0"/>
                <a:cs typeface="Arial" panose="020B0604020202020204" pitchFamily="34" charset="0"/>
              </a:rPr>
              <a:t>Pick your favorit</a:t>
            </a:r>
            <a:r>
              <a:rPr lang="en-US" sz="3200" dirty="0">
                <a:latin typeface="Arial" panose="020B0604020202020204" pitchFamily="34" charset="0"/>
                <a:ea typeface="Calibri" panose="020F0502020204030204" pitchFamily="34" charset="0"/>
                <a:cs typeface="Arial" panose="020B0604020202020204" pitchFamily="34" charset="0"/>
              </a:rPr>
              <a:t>e product</a:t>
            </a:r>
          </a:p>
          <a:p>
            <a:pPr marL="1200150" lvl="2" indent="-285750">
              <a:lnSpc>
                <a:spcPct val="107000"/>
              </a:lnSpc>
              <a:buFont typeface="Arial" panose="020B0604020202020204" pitchFamily="34" charset="0"/>
              <a:buChar char="•"/>
            </a:pPr>
            <a:r>
              <a:rPr lang="en-US" sz="3200" dirty="0">
                <a:latin typeface="Arial" panose="020B0604020202020204" pitchFamily="34" charset="0"/>
                <a:ea typeface="Calibri" panose="020F0502020204030204" pitchFamily="34" charset="0"/>
                <a:cs typeface="Arial" panose="020B0604020202020204" pitchFamily="34" charset="0"/>
              </a:rPr>
              <a:t>Upload pictures of yourself doing things</a:t>
            </a:r>
          </a:p>
        </p:txBody>
      </p:sp>
      <p:pic>
        <p:nvPicPr>
          <p:cNvPr id="1026" name="Picture 2">
            <a:extLst>
              <a:ext uri="{FF2B5EF4-FFF2-40B4-BE49-F238E27FC236}">
                <a16:creationId xmlns:a16="http://schemas.microsoft.com/office/drawing/2014/main" id="{6F77AEC8-F16A-4906-B34E-BE830CAD4B3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71017" y="1722179"/>
            <a:ext cx="2137825" cy="33228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AC3F36E-6A66-4040-BEE3-C63BD13F6BA6}"/>
              </a:ext>
            </a:extLst>
          </p:cNvPr>
          <p:cNvPicPr>
            <a:picLocks noChangeAspect="1"/>
          </p:cNvPicPr>
          <p:nvPr/>
        </p:nvPicPr>
        <p:blipFill>
          <a:blip r:embed="rId5"/>
          <a:stretch>
            <a:fillRect/>
          </a:stretch>
        </p:blipFill>
        <p:spPr>
          <a:xfrm>
            <a:off x="10185284" y="1877258"/>
            <a:ext cx="1283462" cy="2663745"/>
          </a:xfrm>
          <a:prstGeom prst="rect">
            <a:avLst/>
          </a:prstGeom>
        </p:spPr>
      </p:pic>
      <p:pic>
        <p:nvPicPr>
          <p:cNvPr id="10" name="Picture 9">
            <a:extLst>
              <a:ext uri="{FF2B5EF4-FFF2-40B4-BE49-F238E27FC236}">
                <a16:creationId xmlns:a16="http://schemas.microsoft.com/office/drawing/2014/main" id="{6FAA4CBB-D1BC-4893-9EEC-4B228138A868}"/>
              </a:ext>
            </a:extLst>
          </p:cNvPr>
          <p:cNvPicPr>
            <a:picLocks noChangeAspect="1"/>
          </p:cNvPicPr>
          <p:nvPr/>
        </p:nvPicPr>
        <p:blipFill>
          <a:blip r:embed="rId6"/>
          <a:stretch>
            <a:fillRect/>
          </a:stretch>
        </p:blipFill>
        <p:spPr>
          <a:xfrm>
            <a:off x="10142523" y="4500792"/>
            <a:ext cx="1326223" cy="390580"/>
          </a:xfrm>
          <a:prstGeom prst="rect">
            <a:avLst/>
          </a:prstGeom>
        </p:spPr>
      </p:pic>
      <p:pic>
        <p:nvPicPr>
          <p:cNvPr id="12" name="Picture 11">
            <a:extLst>
              <a:ext uri="{FF2B5EF4-FFF2-40B4-BE49-F238E27FC236}">
                <a16:creationId xmlns:a16="http://schemas.microsoft.com/office/drawing/2014/main" id="{F323FE9F-7823-457B-874B-2F7ED79586A9}"/>
              </a:ext>
            </a:extLst>
          </p:cNvPr>
          <p:cNvPicPr>
            <a:picLocks noChangeAspect="1"/>
          </p:cNvPicPr>
          <p:nvPr/>
        </p:nvPicPr>
        <p:blipFill>
          <a:blip r:embed="rId7"/>
          <a:stretch>
            <a:fillRect/>
          </a:stretch>
        </p:blipFill>
        <p:spPr>
          <a:xfrm>
            <a:off x="128414" y="2356065"/>
            <a:ext cx="3926879" cy="2688956"/>
          </a:xfrm>
          <a:prstGeom prst="rect">
            <a:avLst/>
          </a:prstGeom>
          <a:ln>
            <a:solidFill>
              <a:schemeClr val="tx1"/>
            </a:solidFill>
          </a:ln>
        </p:spPr>
      </p:pic>
      <p:sp>
        <p:nvSpPr>
          <p:cNvPr id="11" name="TextBox 10">
            <a:extLst>
              <a:ext uri="{FF2B5EF4-FFF2-40B4-BE49-F238E27FC236}">
                <a16:creationId xmlns:a16="http://schemas.microsoft.com/office/drawing/2014/main" id="{141832C7-B2AE-42CC-831F-638B134BD2E7}"/>
              </a:ext>
            </a:extLst>
          </p:cNvPr>
          <p:cNvSpPr txBox="1"/>
          <p:nvPr/>
        </p:nvSpPr>
        <p:spPr>
          <a:xfrm>
            <a:off x="234742" y="299763"/>
            <a:ext cx="8682755" cy="707578"/>
          </a:xfrm>
          <a:prstGeom prst="rect">
            <a:avLst/>
          </a:prstGeom>
          <a:noFill/>
        </p:spPr>
        <p:txBody>
          <a:bodyPr wrap="square" rtlCol="0" anchor="t">
            <a:noAutofit/>
          </a:bodyPr>
          <a:lstStyle/>
          <a:p>
            <a:r>
              <a:rPr lang="en-US" sz="4400" b="1" dirty="0">
                <a:solidFill>
                  <a:schemeClr val="bg1"/>
                </a:solidFill>
                <a:latin typeface="Arial"/>
                <a:cs typeface="Arial"/>
              </a:rPr>
              <a:t>THIS YEAR’S PLAN: </a:t>
            </a:r>
            <a:r>
              <a:rPr lang="en-US" sz="3600" b="1" dirty="0">
                <a:solidFill>
                  <a:schemeClr val="bg1"/>
                </a:solidFill>
                <a:latin typeface="Arial"/>
                <a:cs typeface="Arial"/>
              </a:rPr>
              <a:t>Online Sales</a:t>
            </a:r>
            <a:endParaRPr lang="en-US" sz="3600" dirty="0"/>
          </a:p>
        </p:txBody>
      </p:sp>
    </p:spTree>
    <p:extLst>
      <p:ext uri="{BB962C8B-B14F-4D97-AF65-F5344CB8AC3E}">
        <p14:creationId xmlns:p14="http://schemas.microsoft.com/office/powerpoint/2010/main" val="3090583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86" y="0"/>
            <a:ext cx="12185114" cy="6858000"/>
          </a:xfrm>
          <a:prstGeom prst="rect">
            <a:avLst/>
          </a:prstGeom>
        </p:spPr>
      </p:pic>
      <p:sp>
        <p:nvSpPr>
          <p:cNvPr id="2" name="Rectangle 1">
            <a:extLst>
              <a:ext uri="{FF2B5EF4-FFF2-40B4-BE49-F238E27FC236}">
                <a16:creationId xmlns:a16="http://schemas.microsoft.com/office/drawing/2014/main" id="{D1B3F31C-B510-4E65-9B93-C0E755A3878F}"/>
              </a:ext>
            </a:extLst>
          </p:cNvPr>
          <p:cNvSpPr/>
          <p:nvPr/>
        </p:nvSpPr>
        <p:spPr>
          <a:xfrm>
            <a:off x="4205465" y="1722179"/>
            <a:ext cx="6715029" cy="4791568"/>
          </a:xfrm>
          <a:prstGeom prst="rect">
            <a:avLst/>
          </a:prstGeom>
        </p:spPr>
        <p:txBody>
          <a:bodyPr wrap="square">
            <a:spAutoFit/>
          </a:bodyPr>
          <a:lstStyle/>
          <a:p>
            <a:pPr marL="1200150" lvl="2" indent="-285750">
              <a:lnSpc>
                <a:spcPct val="107000"/>
              </a:lnSpc>
              <a:buFont typeface="Arial" panose="020B0604020202020204" pitchFamily="34" charset="0"/>
              <a:buChar char="•"/>
            </a:pPr>
            <a:r>
              <a:rPr lang="en-US" sz="3600" dirty="0">
                <a:latin typeface="Arial" panose="020B0604020202020204" pitchFamily="34" charset="0"/>
                <a:ea typeface="Calibri" panose="020F0502020204030204" pitchFamily="34" charset="0"/>
                <a:cs typeface="Arial" panose="020B0604020202020204" pitchFamily="34" charset="0"/>
              </a:rPr>
              <a:t>Share from within platforms</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1200150" lvl="2" indent="-285750">
              <a:lnSpc>
                <a:spcPct val="107000"/>
              </a:lnSpc>
              <a:buFont typeface="Arial" panose="020B0604020202020204" pitchFamily="34" charset="0"/>
              <a:buChar char="•"/>
            </a:pPr>
            <a:r>
              <a:rPr lang="en-US" sz="3600" dirty="0">
                <a:effectLst/>
                <a:latin typeface="Arial" panose="020B0604020202020204" pitchFamily="34" charset="0"/>
                <a:ea typeface="Calibri" panose="020F0502020204030204" pitchFamily="34" charset="0"/>
                <a:cs typeface="Arial" panose="020B0604020202020204" pitchFamily="34" charset="0"/>
              </a:rPr>
              <a:t>Send direct emails</a:t>
            </a:r>
          </a:p>
          <a:p>
            <a:pPr marL="1200150" lvl="2" indent="-285750">
              <a:lnSpc>
                <a:spcPct val="107000"/>
              </a:lnSpc>
              <a:buFont typeface="Arial" panose="020B0604020202020204" pitchFamily="34" charset="0"/>
              <a:buChar char="•"/>
            </a:pPr>
            <a:r>
              <a:rPr lang="en-US" sz="3600" dirty="0">
                <a:effectLst/>
                <a:latin typeface="Arial" panose="020B0604020202020204" pitchFamily="34" charset="0"/>
                <a:ea typeface="Calibri" panose="020F0502020204030204" pitchFamily="34" charset="0"/>
                <a:cs typeface="Arial" panose="020B0604020202020204" pitchFamily="34" charset="0"/>
              </a:rPr>
              <a:t>Send direct texts</a:t>
            </a:r>
            <a:endParaRPr lang="en-US" sz="3600" dirty="0">
              <a:latin typeface="Arial" panose="020B0604020202020204" pitchFamily="34" charset="0"/>
              <a:ea typeface="Calibri" panose="020F0502020204030204" pitchFamily="34" charset="0"/>
              <a:cs typeface="Arial" panose="020B0604020202020204" pitchFamily="34" charset="0"/>
            </a:endParaRPr>
          </a:p>
          <a:p>
            <a:pPr marL="1200150" lvl="2" indent="-285750">
              <a:lnSpc>
                <a:spcPct val="107000"/>
              </a:lnSpc>
              <a:buFont typeface="Arial" panose="020B0604020202020204" pitchFamily="34" charset="0"/>
              <a:buChar char="•"/>
            </a:pPr>
            <a:r>
              <a:rPr lang="en-US" sz="3600" dirty="0">
                <a:latin typeface="Arial" panose="020B0604020202020204" pitchFamily="34" charset="0"/>
                <a:ea typeface="Calibri" panose="020F0502020204030204" pitchFamily="34" charset="0"/>
                <a:cs typeface="Arial" panose="020B0604020202020204" pitchFamily="34" charset="0"/>
              </a:rPr>
              <a:t>Post on Social Media</a:t>
            </a:r>
          </a:p>
          <a:p>
            <a:pPr marL="1657350" lvl="3" indent="-285750">
              <a:lnSpc>
                <a:spcPct val="107000"/>
              </a:lnSpc>
              <a:buFont typeface="Arial" panose="020B0604020202020204" pitchFamily="34" charset="0"/>
              <a:buChar char="•"/>
            </a:pPr>
            <a:r>
              <a:rPr lang="en-US" sz="3600" dirty="0">
                <a:latin typeface="Arial" panose="020B0604020202020204" pitchFamily="34" charset="0"/>
                <a:ea typeface="Calibri" panose="020F0502020204030204" pitchFamily="34" charset="0"/>
                <a:cs typeface="Arial" panose="020B0604020202020204" pitchFamily="34" charset="0"/>
              </a:rPr>
              <a:t>Facebook</a:t>
            </a:r>
          </a:p>
          <a:p>
            <a:pPr marL="1657350" lvl="3" indent="-285750">
              <a:lnSpc>
                <a:spcPct val="107000"/>
              </a:lnSpc>
              <a:buFont typeface="Arial" panose="020B0604020202020204" pitchFamily="34" charset="0"/>
              <a:buChar char="•"/>
            </a:pPr>
            <a:r>
              <a:rPr lang="en-US" sz="3600" dirty="0">
                <a:latin typeface="Arial" panose="020B0604020202020204" pitchFamily="34" charset="0"/>
                <a:ea typeface="Calibri" panose="020F0502020204030204" pitchFamily="34" charset="0"/>
                <a:cs typeface="Arial" panose="020B0604020202020204" pitchFamily="34" charset="0"/>
              </a:rPr>
              <a:t>Twitter</a:t>
            </a:r>
          </a:p>
          <a:p>
            <a:pPr marL="1657350" lvl="3" indent="-285750">
              <a:lnSpc>
                <a:spcPct val="107000"/>
              </a:lnSpc>
              <a:buFont typeface="Arial" panose="020B0604020202020204" pitchFamily="34" charset="0"/>
              <a:buChar char="•"/>
            </a:pPr>
            <a:r>
              <a:rPr lang="en-US" sz="3600" dirty="0">
                <a:latin typeface="Arial" panose="020B0604020202020204" pitchFamily="34" charset="0"/>
                <a:ea typeface="Calibri" panose="020F0502020204030204" pitchFamily="34" charset="0"/>
                <a:cs typeface="Arial" panose="020B0604020202020204" pitchFamily="34" charset="0"/>
              </a:rPr>
              <a:t>Discord </a:t>
            </a:r>
            <a:r>
              <a:rPr lang="en-US" sz="3600" dirty="0" err="1">
                <a:latin typeface="Arial" panose="020B0604020202020204" pitchFamily="34" charset="0"/>
                <a:ea typeface="Calibri" panose="020F0502020204030204" pitchFamily="34" charset="0"/>
                <a:cs typeface="Arial" panose="020B0604020202020204" pitchFamily="34" charset="0"/>
              </a:rPr>
              <a:t>etc</a:t>
            </a:r>
            <a:endParaRPr lang="en-US" sz="3600" dirty="0">
              <a:latin typeface="Arial" panose="020B0604020202020204" pitchFamily="34" charset="0"/>
              <a:ea typeface="Calibri" panose="020F050202020403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6F77AEC8-F16A-4906-B34E-BE830CAD4B3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71017" y="1722179"/>
            <a:ext cx="2137825" cy="33228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323FE9F-7823-457B-874B-2F7ED79586A9}"/>
              </a:ext>
            </a:extLst>
          </p:cNvPr>
          <p:cNvPicPr>
            <a:picLocks noChangeAspect="1"/>
          </p:cNvPicPr>
          <p:nvPr/>
        </p:nvPicPr>
        <p:blipFill>
          <a:blip r:embed="rId5"/>
          <a:stretch>
            <a:fillRect/>
          </a:stretch>
        </p:blipFill>
        <p:spPr>
          <a:xfrm>
            <a:off x="283158" y="2902955"/>
            <a:ext cx="4725884" cy="3236080"/>
          </a:xfrm>
          <a:prstGeom prst="rect">
            <a:avLst/>
          </a:prstGeom>
          <a:ln>
            <a:solidFill>
              <a:schemeClr val="tx1"/>
            </a:solidFill>
          </a:ln>
        </p:spPr>
      </p:pic>
      <p:sp>
        <p:nvSpPr>
          <p:cNvPr id="3" name="Oval 2">
            <a:extLst>
              <a:ext uri="{FF2B5EF4-FFF2-40B4-BE49-F238E27FC236}">
                <a16:creationId xmlns:a16="http://schemas.microsoft.com/office/drawing/2014/main" id="{18805CC1-891A-4849-81A4-9564EFB4B4B2}"/>
              </a:ext>
            </a:extLst>
          </p:cNvPr>
          <p:cNvSpPr/>
          <p:nvPr/>
        </p:nvSpPr>
        <p:spPr>
          <a:xfrm>
            <a:off x="894713" y="4998302"/>
            <a:ext cx="1906292" cy="1227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CD575FF-7304-40BE-AB48-6C130EE451CF}"/>
              </a:ext>
            </a:extLst>
          </p:cNvPr>
          <p:cNvPicPr>
            <a:picLocks noChangeAspect="1"/>
          </p:cNvPicPr>
          <p:nvPr/>
        </p:nvPicPr>
        <p:blipFill>
          <a:blip r:embed="rId6"/>
          <a:stretch>
            <a:fillRect/>
          </a:stretch>
        </p:blipFill>
        <p:spPr>
          <a:xfrm>
            <a:off x="10149139" y="2220949"/>
            <a:ext cx="1381579" cy="2639806"/>
          </a:xfrm>
          <a:prstGeom prst="rect">
            <a:avLst/>
          </a:prstGeom>
        </p:spPr>
      </p:pic>
      <p:sp>
        <p:nvSpPr>
          <p:cNvPr id="10" name="TextBox 9">
            <a:extLst>
              <a:ext uri="{FF2B5EF4-FFF2-40B4-BE49-F238E27FC236}">
                <a16:creationId xmlns:a16="http://schemas.microsoft.com/office/drawing/2014/main" id="{0AC614B8-8582-445D-A947-BDC0312A83E9}"/>
              </a:ext>
            </a:extLst>
          </p:cNvPr>
          <p:cNvSpPr txBox="1"/>
          <p:nvPr/>
        </p:nvSpPr>
        <p:spPr>
          <a:xfrm>
            <a:off x="234742" y="299763"/>
            <a:ext cx="8682755" cy="707578"/>
          </a:xfrm>
          <a:prstGeom prst="rect">
            <a:avLst/>
          </a:prstGeom>
          <a:noFill/>
        </p:spPr>
        <p:txBody>
          <a:bodyPr wrap="square" rtlCol="0" anchor="t">
            <a:noAutofit/>
          </a:bodyPr>
          <a:lstStyle/>
          <a:p>
            <a:r>
              <a:rPr lang="en-US" sz="4400" b="1" dirty="0">
                <a:solidFill>
                  <a:schemeClr val="bg1"/>
                </a:solidFill>
                <a:latin typeface="Arial"/>
                <a:cs typeface="Arial"/>
              </a:rPr>
              <a:t>THIS YEAR’S PLAN: </a:t>
            </a:r>
            <a:r>
              <a:rPr lang="en-US" sz="3600" b="1" dirty="0">
                <a:solidFill>
                  <a:schemeClr val="bg1"/>
                </a:solidFill>
                <a:latin typeface="Arial"/>
                <a:cs typeface="Arial"/>
              </a:rPr>
              <a:t>Online Sales</a:t>
            </a:r>
            <a:endParaRPr lang="en-US" sz="3600" dirty="0"/>
          </a:p>
        </p:txBody>
      </p:sp>
    </p:spTree>
    <p:extLst>
      <p:ext uri="{BB962C8B-B14F-4D97-AF65-F5344CB8AC3E}">
        <p14:creationId xmlns:p14="http://schemas.microsoft.com/office/powerpoint/2010/main" val="1294416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pic>
        <p:nvPicPr>
          <p:cNvPr id="6" name="Picture 5">
            <a:extLst>
              <a:ext uri="{FF2B5EF4-FFF2-40B4-BE49-F238E27FC236}">
                <a16:creationId xmlns:a16="http://schemas.microsoft.com/office/drawing/2014/main" id="{A811C0E0-1413-4C62-B284-54F25B25D60E}"/>
              </a:ext>
            </a:extLst>
          </p:cNvPr>
          <p:cNvPicPr>
            <a:picLocks noChangeAspect="1"/>
          </p:cNvPicPr>
          <p:nvPr/>
        </p:nvPicPr>
        <p:blipFill>
          <a:blip r:embed="rId4"/>
          <a:stretch>
            <a:fillRect/>
          </a:stretch>
        </p:blipFill>
        <p:spPr>
          <a:xfrm>
            <a:off x="2208689" y="1538369"/>
            <a:ext cx="7774621" cy="5156991"/>
          </a:xfrm>
          <a:prstGeom prst="rect">
            <a:avLst/>
          </a:prstGeom>
        </p:spPr>
      </p:pic>
      <p:sp>
        <p:nvSpPr>
          <p:cNvPr id="5" name="Oval 4">
            <a:extLst>
              <a:ext uri="{FF2B5EF4-FFF2-40B4-BE49-F238E27FC236}">
                <a16:creationId xmlns:a16="http://schemas.microsoft.com/office/drawing/2014/main" id="{96D2B8D3-F542-45EA-AFE0-62F042034BAA}"/>
              </a:ext>
            </a:extLst>
          </p:cNvPr>
          <p:cNvSpPr/>
          <p:nvPr/>
        </p:nvSpPr>
        <p:spPr>
          <a:xfrm>
            <a:off x="234742" y="3429000"/>
            <a:ext cx="8993874" cy="2238233"/>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E966D77-010B-465F-9E23-EAD35F407665}"/>
              </a:ext>
            </a:extLst>
          </p:cNvPr>
          <p:cNvSpPr txBox="1"/>
          <p:nvPr/>
        </p:nvSpPr>
        <p:spPr>
          <a:xfrm>
            <a:off x="234742" y="299763"/>
            <a:ext cx="8682755" cy="707578"/>
          </a:xfrm>
          <a:prstGeom prst="rect">
            <a:avLst/>
          </a:prstGeom>
          <a:noFill/>
        </p:spPr>
        <p:txBody>
          <a:bodyPr wrap="square" rtlCol="0" anchor="t">
            <a:noAutofit/>
          </a:bodyPr>
          <a:lstStyle/>
          <a:p>
            <a:r>
              <a:rPr lang="en-US" sz="4400" b="1" dirty="0">
                <a:solidFill>
                  <a:schemeClr val="bg1"/>
                </a:solidFill>
                <a:latin typeface="Arial"/>
                <a:cs typeface="Arial"/>
              </a:rPr>
              <a:t>THIS YEAR’S PLAN: </a:t>
            </a:r>
            <a:r>
              <a:rPr lang="en-US" sz="3600" b="1" dirty="0">
                <a:solidFill>
                  <a:schemeClr val="bg1"/>
                </a:solidFill>
                <a:latin typeface="Arial"/>
                <a:cs typeface="Arial"/>
              </a:rPr>
              <a:t>Methods</a:t>
            </a:r>
            <a:endParaRPr lang="en-US" sz="3600" dirty="0"/>
          </a:p>
        </p:txBody>
      </p:sp>
    </p:spTree>
    <p:extLst>
      <p:ext uri="{BB962C8B-B14F-4D97-AF65-F5344CB8AC3E}">
        <p14:creationId xmlns:p14="http://schemas.microsoft.com/office/powerpoint/2010/main" val="3760011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pic>
        <p:nvPicPr>
          <p:cNvPr id="5" name="Picture 4">
            <a:extLst>
              <a:ext uri="{FF2B5EF4-FFF2-40B4-BE49-F238E27FC236}">
                <a16:creationId xmlns:a16="http://schemas.microsoft.com/office/drawing/2014/main" id="{3F39D749-8385-4DD7-B7FB-CBF1ABF18999}"/>
              </a:ext>
            </a:extLst>
          </p:cNvPr>
          <p:cNvPicPr>
            <a:picLocks noChangeAspect="1"/>
          </p:cNvPicPr>
          <p:nvPr/>
        </p:nvPicPr>
        <p:blipFill>
          <a:blip r:embed="rId4"/>
          <a:stretch>
            <a:fillRect/>
          </a:stretch>
        </p:blipFill>
        <p:spPr>
          <a:xfrm>
            <a:off x="2094782" y="1558585"/>
            <a:ext cx="7986211" cy="4752730"/>
          </a:xfrm>
          <a:prstGeom prst="rect">
            <a:avLst/>
          </a:prstGeom>
        </p:spPr>
      </p:pic>
      <p:sp>
        <p:nvSpPr>
          <p:cNvPr id="6" name="TextBox 5">
            <a:extLst>
              <a:ext uri="{FF2B5EF4-FFF2-40B4-BE49-F238E27FC236}">
                <a16:creationId xmlns:a16="http://schemas.microsoft.com/office/drawing/2014/main" id="{9889B6D9-2488-405A-91D8-201FFA11521A}"/>
              </a:ext>
            </a:extLst>
          </p:cNvPr>
          <p:cNvSpPr txBox="1"/>
          <p:nvPr/>
        </p:nvSpPr>
        <p:spPr>
          <a:xfrm>
            <a:off x="234742" y="299763"/>
            <a:ext cx="8682755" cy="707578"/>
          </a:xfrm>
          <a:prstGeom prst="rect">
            <a:avLst/>
          </a:prstGeom>
          <a:noFill/>
        </p:spPr>
        <p:txBody>
          <a:bodyPr wrap="square" rtlCol="0" anchor="t">
            <a:noAutofit/>
          </a:bodyPr>
          <a:lstStyle/>
          <a:p>
            <a:r>
              <a:rPr lang="en-US" sz="4400" b="1" dirty="0">
                <a:solidFill>
                  <a:schemeClr val="bg1"/>
                </a:solidFill>
                <a:latin typeface="Arial"/>
                <a:cs typeface="Arial"/>
              </a:rPr>
              <a:t>THIS YEAR’S PLAN: </a:t>
            </a:r>
            <a:r>
              <a:rPr lang="en-US" sz="3600" b="1" dirty="0">
                <a:solidFill>
                  <a:schemeClr val="bg1"/>
                </a:solidFill>
                <a:latin typeface="Arial"/>
                <a:cs typeface="Arial"/>
              </a:rPr>
              <a:t>Wagon Sales</a:t>
            </a:r>
            <a:endParaRPr lang="en-US" sz="3600" dirty="0"/>
          </a:p>
        </p:txBody>
      </p:sp>
    </p:spTree>
    <p:extLst>
      <p:ext uri="{BB962C8B-B14F-4D97-AF65-F5344CB8AC3E}">
        <p14:creationId xmlns:p14="http://schemas.microsoft.com/office/powerpoint/2010/main" val="3031344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5" name="Rectangle 4">
            <a:extLst>
              <a:ext uri="{FF2B5EF4-FFF2-40B4-BE49-F238E27FC236}">
                <a16:creationId xmlns:a16="http://schemas.microsoft.com/office/drawing/2014/main" id="{0A3CEA94-6286-4DE5-B6CC-6B28A7C95E19}"/>
              </a:ext>
            </a:extLst>
          </p:cNvPr>
          <p:cNvSpPr/>
          <p:nvPr/>
        </p:nvSpPr>
        <p:spPr>
          <a:xfrm>
            <a:off x="549729" y="1438308"/>
            <a:ext cx="6248400" cy="3200235"/>
          </a:xfrm>
          <a:prstGeom prst="rect">
            <a:avLst/>
          </a:prstGeom>
        </p:spPr>
        <p:txBody>
          <a:bodyPr wrap="square">
            <a:spAutoFit/>
          </a:bodyPr>
          <a:lstStyle/>
          <a:p>
            <a:pPr algn="ctr" defTabSz="309470">
              <a:lnSpc>
                <a:spcPct val="80000"/>
              </a:lnSpc>
              <a:defRPr sz="1800"/>
            </a:pPr>
            <a:endParaRPr lang="en-US" sz="1800" u="sng" kern="0" dirty="0">
              <a:solidFill>
                <a:srgbClr val="002060"/>
              </a:solidFill>
              <a:ea typeface="Helvetica Neue Condensed Black" charset="0"/>
              <a:cs typeface="Helvetica Neue Condensed Black" charset="0"/>
              <a:sym typeface="BebasNeueRegular"/>
            </a:endParaRPr>
          </a:p>
          <a:p>
            <a:pPr defTabSz="309470">
              <a:lnSpc>
                <a:spcPct val="80000"/>
              </a:lnSpc>
              <a:defRPr sz="1800"/>
            </a:pPr>
            <a:r>
              <a:rPr lang="en-US" sz="2800" b="1" kern="0" dirty="0">
                <a:solidFill>
                  <a:srgbClr val="002060"/>
                </a:solidFill>
                <a:latin typeface="Arial Black" panose="020B0A04020102020204" pitchFamily="34" charset="0"/>
                <a:ea typeface="Helvetica Neue Condensed Black" charset="0"/>
                <a:cs typeface="Helvetica Neue Condensed Black" charset="0"/>
                <a:sym typeface="BebasNeueRegular"/>
              </a:rPr>
              <a:t>DOOR TO DOOR</a:t>
            </a:r>
            <a:endParaRPr lang="en-US" sz="2800" kern="0" dirty="0">
              <a:solidFill>
                <a:srgbClr val="002060"/>
              </a:solidFill>
              <a:latin typeface="Arial Black" panose="020B0A04020102020204" pitchFamily="34" charset="0"/>
              <a:ea typeface="Helvetica Neue Condensed Black" charset="0"/>
              <a:cs typeface="Helvetica Neue Condensed Black" charset="0"/>
              <a:sym typeface="BebasNeueRegular"/>
            </a:endParaRPr>
          </a:p>
          <a:p>
            <a:pPr marL="598284" lvl="1" indent="-214313" defTabSz="309470">
              <a:lnSpc>
                <a:spcPct val="80000"/>
              </a:lnSpc>
              <a:buFont typeface="Arial" panose="020B0604020202020204" pitchFamily="34" charset="0"/>
              <a:buChar char="•"/>
              <a:defRPr sz="1800"/>
            </a:pPr>
            <a:r>
              <a:rPr lang="en-US" sz="2400" kern="0" dirty="0">
                <a:ea typeface="Helvetica Neue Condensed Black" charset="0"/>
                <a:cs typeface="Helvetica Neue Condensed Black" charset="0"/>
                <a:sym typeface="BebasNeueRegular"/>
              </a:rPr>
              <a:t>Neighbors</a:t>
            </a:r>
          </a:p>
          <a:p>
            <a:pPr marL="598284" lvl="1" indent="-214313" defTabSz="309470">
              <a:lnSpc>
                <a:spcPct val="80000"/>
              </a:lnSpc>
              <a:buFont typeface="Arial" panose="020B0604020202020204" pitchFamily="34" charset="0"/>
              <a:buChar char="•"/>
              <a:defRPr sz="1800"/>
            </a:pPr>
            <a:r>
              <a:rPr lang="en-US" sz="2400" kern="0" dirty="0">
                <a:sym typeface="BebasNeueRegular"/>
              </a:rPr>
              <a:t>$28 Avg. Transaction, $200/</a:t>
            </a:r>
            <a:r>
              <a:rPr lang="en-US" sz="2400" kern="0" dirty="0" err="1">
                <a:sym typeface="BebasNeueRegular"/>
              </a:rPr>
              <a:t>hr</a:t>
            </a:r>
            <a:endParaRPr lang="en-US" sz="2400" kern="0" dirty="0">
              <a:sym typeface="BebasNeueRegular"/>
            </a:endParaRPr>
          </a:p>
          <a:p>
            <a:pPr defTabSz="309470">
              <a:lnSpc>
                <a:spcPct val="80000"/>
              </a:lnSpc>
              <a:defRPr sz="1800"/>
            </a:pPr>
            <a:endParaRPr lang="en-US" sz="1800" kern="0" dirty="0">
              <a:solidFill>
                <a:srgbClr val="002060"/>
              </a:solidFill>
              <a:sym typeface="BebasNeueRegular"/>
            </a:endParaRPr>
          </a:p>
          <a:p>
            <a:pPr defTabSz="309470">
              <a:lnSpc>
                <a:spcPct val="80000"/>
              </a:lnSpc>
              <a:defRPr sz="1800"/>
            </a:pPr>
            <a:endParaRPr lang="en-US" sz="1800" kern="0" dirty="0">
              <a:solidFill>
                <a:srgbClr val="002060"/>
              </a:solidFill>
              <a:sym typeface="BebasNeueRegular"/>
            </a:endParaRPr>
          </a:p>
          <a:p>
            <a:pPr defTabSz="309470">
              <a:lnSpc>
                <a:spcPct val="80000"/>
              </a:lnSpc>
              <a:defRPr sz="1800"/>
            </a:pPr>
            <a:r>
              <a:rPr lang="en-US" sz="2800" b="1" kern="0" dirty="0">
                <a:solidFill>
                  <a:srgbClr val="002060"/>
                </a:solidFill>
                <a:latin typeface="Arial Black" panose="020B0A04020102020204" pitchFamily="34" charset="0"/>
                <a:ea typeface="Helvetica Neue Condensed Black" charset="0"/>
                <a:cs typeface="Helvetica Neue Condensed Black" charset="0"/>
                <a:sym typeface="BebasNeueRegular"/>
              </a:rPr>
              <a:t>FRIENDS,FAMILY, WORKPLACE</a:t>
            </a:r>
          </a:p>
          <a:p>
            <a:pPr marL="598284" lvl="1" indent="-214313" defTabSz="309470">
              <a:lnSpc>
                <a:spcPct val="80000"/>
              </a:lnSpc>
              <a:buFont typeface="Arial" panose="020B0604020202020204" pitchFamily="34" charset="0"/>
              <a:buChar char="•"/>
              <a:defRPr sz="1800"/>
            </a:pPr>
            <a:r>
              <a:rPr lang="en-US" sz="2400" kern="0" dirty="0">
                <a:ea typeface="Helvetica Neue Condensed Black" charset="0"/>
                <a:cs typeface="Helvetica Neue Condensed Black" charset="0"/>
                <a:sym typeface="BebasNeueRegular"/>
              </a:rPr>
              <a:t>Door to Door</a:t>
            </a:r>
          </a:p>
          <a:p>
            <a:pPr marL="598284" lvl="1" indent="-214313" defTabSz="309470">
              <a:lnSpc>
                <a:spcPct val="80000"/>
              </a:lnSpc>
              <a:buFont typeface="Arial" panose="020B0604020202020204" pitchFamily="34" charset="0"/>
              <a:buChar char="•"/>
              <a:defRPr sz="1800"/>
            </a:pPr>
            <a:r>
              <a:rPr lang="en-US" sz="2400" kern="0" dirty="0">
                <a:ea typeface="Helvetica Neue Condensed Black" charset="0"/>
                <a:cs typeface="Helvetica Neue Condensed Black" charset="0"/>
                <a:sym typeface="BebasNeueRegular"/>
              </a:rPr>
              <a:t>Friends &amp; Family, Workplace</a:t>
            </a:r>
          </a:p>
          <a:p>
            <a:pPr defTabSz="309470">
              <a:lnSpc>
                <a:spcPct val="80000"/>
              </a:lnSpc>
              <a:defRPr sz="1800"/>
            </a:pPr>
            <a:endParaRPr lang="en-US" sz="1800" kern="0" dirty="0">
              <a:solidFill>
                <a:srgbClr val="002060"/>
              </a:solidFill>
              <a:sym typeface="BebasNeueRegular"/>
            </a:endParaRPr>
          </a:p>
        </p:txBody>
      </p:sp>
      <p:pic>
        <p:nvPicPr>
          <p:cNvPr id="7" name="Picture 6">
            <a:extLst>
              <a:ext uri="{FF2B5EF4-FFF2-40B4-BE49-F238E27FC236}">
                <a16:creationId xmlns:a16="http://schemas.microsoft.com/office/drawing/2014/main" id="{CE9734A6-5900-42FB-8482-F814DDF13F8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360540" y="2209800"/>
            <a:ext cx="4831460" cy="3070151"/>
          </a:xfrm>
          <a:prstGeom prst="rect">
            <a:avLst/>
          </a:prstGeom>
        </p:spPr>
      </p:pic>
      <p:sp>
        <p:nvSpPr>
          <p:cNvPr id="8" name="TextBox 7">
            <a:extLst>
              <a:ext uri="{FF2B5EF4-FFF2-40B4-BE49-F238E27FC236}">
                <a16:creationId xmlns:a16="http://schemas.microsoft.com/office/drawing/2014/main" id="{4C9F2401-9FF4-4E3E-B792-20A2C138FC51}"/>
              </a:ext>
            </a:extLst>
          </p:cNvPr>
          <p:cNvSpPr txBox="1"/>
          <p:nvPr/>
        </p:nvSpPr>
        <p:spPr>
          <a:xfrm>
            <a:off x="234742" y="299763"/>
            <a:ext cx="8682755" cy="707578"/>
          </a:xfrm>
          <a:prstGeom prst="rect">
            <a:avLst/>
          </a:prstGeom>
          <a:noFill/>
        </p:spPr>
        <p:txBody>
          <a:bodyPr wrap="square" rtlCol="0" anchor="t">
            <a:noAutofit/>
          </a:bodyPr>
          <a:lstStyle/>
          <a:p>
            <a:r>
              <a:rPr lang="en-US" sz="4400" b="1" dirty="0">
                <a:solidFill>
                  <a:schemeClr val="bg1"/>
                </a:solidFill>
                <a:latin typeface="Arial"/>
                <a:cs typeface="Arial"/>
              </a:rPr>
              <a:t>THIS YEAR’S PLAN: </a:t>
            </a:r>
            <a:r>
              <a:rPr lang="en-US" sz="3600" b="1" dirty="0">
                <a:solidFill>
                  <a:schemeClr val="bg1"/>
                </a:solidFill>
                <a:latin typeface="Arial"/>
                <a:cs typeface="Arial"/>
              </a:rPr>
              <a:t>Wagon Sales</a:t>
            </a:r>
            <a:endParaRPr lang="en-US" sz="3600" dirty="0"/>
          </a:p>
        </p:txBody>
      </p:sp>
    </p:spTree>
    <p:extLst>
      <p:ext uri="{BB962C8B-B14F-4D97-AF65-F5344CB8AC3E}">
        <p14:creationId xmlns:p14="http://schemas.microsoft.com/office/powerpoint/2010/main" val="60329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pplication&#10;&#10;Description automatically generated with low confidence">
            <a:extLst>
              <a:ext uri="{FF2B5EF4-FFF2-40B4-BE49-F238E27FC236}">
                <a16:creationId xmlns:a16="http://schemas.microsoft.com/office/drawing/2014/main" id="{D9717E7D-9A0E-4361-BC66-843050370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sp>
        <p:nvSpPr>
          <p:cNvPr id="10" name="Rectangle: Rounded Corners 9">
            <a:extLst>
              <a:ext uri="{FF2B5EF4-FFF2-40B4-BE49-F238E27FC236}">
                <a16:creationId xmlns:a16="http://schemas.microsoft.com/office/drawing/2014/main" id="{AB006451-F965-47AC-8D83-BD1F0E9B63F5}"/>
              </a:ext>
            </a:extLst>
          </p:cNvPr>
          <p:cNvSpPr/>
          <p:nvPr/>
        </p:nvSpPr>
        <p:spPr>
          <a:xfrm>
            <a:off x="10134223" y="1998202"/>
            <a:ext cx="1268301" cy="1069966"/>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2D4BCBE-4EA0-43B0-86EE-1C430FF669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8618" y="2223888"/>
            <a:ext cx="1206825" cy="618593"/>
          </a:xfrm>
          <a:prstGeom prst="rect">
            <a:avLst/>
          </a:prstGeom>
        </p:spPr>
      </p:pic>
      <p:pic>
        <p:nvPicPr>
          <p:cNvPr id="12" name="Picture 2" descr="https://connect.squareup.com/connect-web/assets/built-with-square/brand_white-edcf1cc8a10da45f6d0e67215261bcd24f83a48336be84307d3ca62314963adf.png">
            <a:extLst>
              <a:ext uri="{FF2B5EF4-FFF2-40B4-BE49-F238E27FC236}">
                <a16:creationId xmlns:a16="http://schemas.microsoft.com/office/drawing/2014/main" id="{BA5A2D15-16B7-49E8-9DA5-B84FEFB348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0663" y="5651722"/>
            <a:ext cx="1982738" cy="5639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square reader">
            <a:extLst>
              <a:ext uri="{FF2B5EF4-FFF2-40B4-BE49-F238E27FC236}">
                <a16:creationId xmlns:a16="http://schemas.microsoft.com/office/drawing/2014/main" id="{F28A33A6-311D-4E52-BE39-3F0E9775A8D7}"/>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24788" r="24692"/>
          <a:stretch/>
        </p:blipFill>
        <p:spPr bwMode="auto">
          <a:xfrm>
            <a:off x="10064460" y="3454385"/>
            <a:ext cx="1395142" cy="214792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12D77D8-CDF2-4782-A74C-53CAD6440D16}"/>
              </a:ext>
            </a:extLst>
          </p:cNvPr>
          <p:cNvSpPr/>
          <p:nvPr/>
        </p:nvSpPr>
        <p:spPr>
          <a:xfrm>
            <a:off x="0" y="1590991"/>
            <a:ext cx="8514123" cy="1460849"/>
          </a:xfrm>
          <a:prstGeom prst="rect">
            <a:avLst/>
          </a:prstGeom>
        </p:spPr>
        <p:txBody>
          <a:bodyPr wrap="square">
            <a:spAutoFit/>
          </a:bodyPr>
          <a:lstStyle/>
          <a:p>
            <a:pPr marL="228600" lvl="1" algn="ctr">
              <a:lnSpc>
                <a:spcPct val="107000"/>
              </a:lnSpc>
            </a:pPr>
            <a:r>
              <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rPr>
              <a:t>SAVE TIME MANAGING YOUR SALE!</a:t>
            </a:r>
          </a:p>
          <a:p>
            <a:pPr marL="228600" lvl="1" algn="ctr">
              <a:lnSpc>
                <a:spcPct val="107000"/>
              </a:lnSpc>
            </a:pPr>
            <a:r>
              <a:rPr lang="en-US" sz="2000" dirty="0">
                <a:ea typeface="Calibri" panose="020F0502020204030204" pitchFamily="34" charset="0"/>
                <a:cs typeface="Times New Roman" panose="02020603050405020304" pitchFamily="18" charset="0"/>
              </a:rPr>
              <a:t>The app for Scouts to track and report real-time storefront, wagon and online sales, accept cash and credit cards, track inventory by Scout and storefront, and schedule Scouts for storefronts.</a:t>
            </a:r>
          </a:p>
        </p:txBody>
      </p:sp>
      <p:sp>
        <p:nvSpPr>
          <p:cNvPr id="18" name="Rectangle 17">
            <a:extLst>
              <a:ext uri="{FF2B5EF4-FFF2-40B4-BE49-F238E27FC236}">
                <a16:creationId xmlns:a16="http://schemas.microsoft.com/office/drawing/2014/main" id="{6FD8DDB5-68BA-424D-8DBA-3F25BF6F4A65}"/>
              </a:ext>
            </a:extLst>
          </p:cNvPr>
          <p:cNvSpPr/>
          <p:nvPr/>
        </p:nvSpPr>
        <p:spPr>
          <a:xfrm>
            <a:off x="1694242" y="3078495"/>
            <a:ext cx="8686800" cy="1790170"/>
          </a:xfrm>
          <a:prstGeom prst="rect">
            <a:avLst/>
          </a:prstGeom>
        </p:spPr>
        <p:txBody>
          <a:bodyPr wrap="square">
            <a:spAutoFit/>
          </a:bodyPr>
          <a:lstStyle/>
          <a:p>
            <a:pPr marL="228600" lvl="1">
              <a:lnSpc>
                <a:spcPct val="107000"/>
              </a:lnSpc>
            </a:pPr>
            <a:r>
              <a:rPr lang="en-US" sz="2400" dirty="0">
                <a:solidFill>
                  <a:srgbClr val="FF0000"/>
                </a:solidFill>
                <a:latin typeface="Arial Black" panose="020B0A04020102020204" pitchFamily="34" charset="0"/>
                <a:ea typeface="Calibri" panose="020F0502020204030204" pitchFamily="34" charset="0"/>
                <a:cs typeface="Times New Roman" panose="02020603050405020304" pitchFamily="18" charset="0"/>
              </a:rPr>
              <a:t>FREE CREDIT CARD PROCESSING</a:t>
            </a:r>
          </a:p>
          <a:p>
            <a:pPr marL="228600" lvl="1">
              <a:lnSpc>
                <a:spcPct val="107000"/>
              </a:lnSpc>
            </a:pPr>
            <a:r>
              <a:rPr lang="en-US" sz="2000" dirty="0">
                <a:latin typeface="Arial Black" panose="020B0A04020102020204" pitchFamily="34" charset="0"/>
                <a:ea typeface="Calibri" panose="020F0502020204030204" pitchFamily="34" charset="0"/>
                <a:cs typeface="Times New Roman" panose="02020603050405020304" pitchFamily="18" charset="0"/>
              </a:rPr>
              <a:t>Powered by Square | Paid by Trail’s End</a:t>
            </a:r>
          </a:p>
          <a:p>
            <a:pPr marL="898321" lvl="2" indent="-285750">
              <a:lnSpc>
                <a:spcPct val="107000"/>
              </a:lnSpc>
              <a:buFont typeface="Arial" panose="020B0604020202020204" pitchFamily="34" charset="0"/>
              <a:buChar char="•"/>
            </a:pPr>
            <a:r>
              <a:rPr lang="en-US" sz="2000" dirty="0">
                <a:ea typeface="Calibri" panose="020F0502020204030204" pitchFamily="34" charset="0"/>
                <a:cs typeface="Times New Roman" panose="02020603050405020304" pitchFamily="18" charset="0"/>
              </a:rPr>
              <a:t>Every Scout, every sale will receive free payment processing.</a:t>
            </a:r>
          </a:p>
          <a:p>
            <a:pPr marL="898321" lvl="2" indent="-285750">
              <a:lnSpc>
                <a:spcPct val="107000"/>
              </a:lnSpc>
              <a:buFont typeface="Arial" panose="020B0604020202020204" pitchFamily="34" charset="0"/>
              <a:buChar char="•"/>
            </a:pPr>
            <a:r>
              <a:rPr lang="en-US" sz="2000" dirty="0">
                <a:ea typeface="Calibri" panose="020F0502020204030204" pitchFamily="34" charset="0"/>
                <a:cs typeface="Times New Roman" panose="02020603050405020304" pitchFamily="18" charset="0"/>
              </a:rPr>
              <a:t>Square is the leading credit card solution for units.</a:t>
            </a:r>
          </a:p>
          <a:p>
            <a:pPr marL="898321" lvl="2" indent="-285750">
              <a:lnSpc>
                <a:spcPct val="107000"/>
              </a:lnSpc>
              <a:buFont typeface="Arial" panose="020B0604020202020204" pitchFamily="34" charset="0"/>
              <a:buChar char="•"/>
            </a:pPr>
            <a:r>
              <a:rPr lang="en-US" sz="2000" dirty="0">
                <a:ea typeface="Calibri" panose="020F0502020204030204" pitchFamily="34" charset="0"/>
                <a:cs typeface="Times New Roman" panose="02020603050405020304" pitchFamily="18" charset="0"/>
              </a:rPr>
              <a:t>Compatible with all Square Readers (not required to take credit cards).</a:t>
            </a:r>
          </a:p>
        </p:txBody>
      </p:sp>
      <p:sp>
        <p:nvSpPr>
          <p:cNvPr id="22" name="TextBox 21">
            <a:extLst>
              <a:ext uri="{FF2B5EF4-FFF2-40B4-BE49-F238E27FC236}">
                <a16:creationId xmlns:a16="http://schemas.microsoft.com/office/drawing/2014/main" id="{42A74E95-A141-43A9-8E28-2133264B4AC7}"/>
              </a:ext>
            </a:extLst>
          </p:cNvPr>
          <p:cNvSpPr txBox="1"/>
          <p:nvPr/>
        </p:nvSpPr>
        <p:spPr>
          <a:xfrm>
            <a:off x="772355" y="4953481"/>
            <a:ext cx="9695000" cy="1790170"/>
          </a:xfrm>
          <a:prstGeom prst="rect">
            <a:avLst/>
          </a:prstGeom>
          <a:noFill/>
        </p:spPr>
        <p:txBody>
          <a:bodyPr wrap="square">
            <a:spAutoFit/>
          </a:bodyPr>
          <a:lstStyle/>
          <a:p>
            <a:pPr marL="228600" lvl="1">
              <a:lnSpc>
                <a:spcPct val="107000"/>
              </a:lnSpc>
            </a:pPr>
            <a:r>
              <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rPr>
              <a:t>SIMPLER AND SMOOTHER INTERFACE</a:t>
            </a:r>
          </a:p>
          <a:p>
            <a:pPr marL="898321" lvl="2" indent="-285750">
              <a:lnSpc>
                <a:spcPct val="107000"/>
              </a:lnSpc>
              <a:buFont typeface="Arial" panose="020B0604020202020204" pitchFamily="34" charset="0"/>
              <a:buChar char="•"/>
            </a:pPr>
            <a:r>
              <a:rPr lang="en-US" sz="2000" dirty="0">
                <a:ea typeface="Calibri" panose="020F0502020204030204" pitchFamily="34" charset="0"/>
                <a:cs typeface="Times New Roman" panose="02020603050405020304" pitchFamily="18" charset="0"/>
              </a:rPr>
              <a:t>NEW and IMPROVED in 2022!</a:t>
            </a:r>
          </a:p>
          <a:p>
            <a:pPr marL="898321" lvl="2" indent="-285750">
              <a:lnSpc>
                <a:spcPct val="107000"/>
              </a:lnSpc>
              <a:buFont typeface="Arial" panose="020B0604020202020204" pitchFamily="34" charset="0"/>
              <a:buChar char="•"/>
            </a:pPr>
            <a:r>
              <a:rPr lang="en-US" sz="2000" dirty="0">
                <a:ea typeface="Calibri" panose="020F0502020204030204" pitchFamily="34" charset="0"/>
                <a:cs typeface="Times New Roman" panose="02020603050405020304" pitchFamily="18" charset="0"/>
              </a:rPr>
              <a:t>Storefront and shift management.</a:t>
            </a:r>
          </a:p>
          <a:p>
            <a:pPr marL="898321" lvl="2" indent="-285750">
              <a:lnSpc>
                <a:spcPct val="107000"/>
              </a:lnSpc>
              <a:buFont typeface="Arial" panose="020B0604020202020204" pitchFamily="34" charset="0"/>
              <a:buChar char="•"/>
            </a:pPr>
            <a:r>
              <a:rPr lang="en-US" sz="2000" dirty="0">
                <a:ea typeface="Calibri" panose="020F0502020204030204" pitchFamily="34" charset="0"/>
                <a:cs typeface="Times New Roman" panose="02020603050405020304" pitchFamily="18" charset="0"/>
              </a:rPr>
              <a:t>NEW ‘text order/cart’ feature for socially distant payments.</a:t>
            </a:r>
          </a:p>
          <a:p>
            <a:pPr marL="898321" lvl="2" indent="-285750">
              <a:lnSpc>
                <a:spcPct val="107000"/>
              </a:lnSpc>
              <a:buFont typeface="Arial" panose="020B0604020202020204" pitchFamily="34" charset="0"/>
              <a:buChar char="•"/>
            </a:pPr>
            <a:r>
              <a:rPr lang="en-US" sz="2000" dirty="0">
                <a:ea typeface="Calibri" panose="020F0502020204030204" pitchFamily="34" charset="0"/>
                <a:cs typeface="Times New Roman" panose="02020603050405020304" pitchFamily="18" charset="0"/>
              </a:rPr>
              <a:t>Scout families can turn in cash payments via credit card.</a:t>
            </a:r>
          </a:p>
        </p:txBody>
      </p:sp>
      <p:sp>
        <p:nvSpPr>
          <p:cNvPr id="13" name="TextBox 12">
            <a:extLst>
              <a:ext uri="{FF2B5EF4-FFF2-40B4-BE49-F238E27FC236}">
                <a16:creationId xmlns:a16="http://schemas.microsoft.com/office/drawing/2014/main" id="{32D578AC-DC16-4DF1-A050-B19BD01303CA}"/>
              </a:ext>
            </a:extLst>
          </p:cNvPr>
          <p:cNvSpPr txBox="1"/>
          <p:nvPr/>
        </p:nvSpPr>
        <p:spPr>
          <a:xfrm>
            <a:off x="234742" y="299763"/>
            <a:ext cx="8682755" cy="707578"/>
          </a:xfrm>
          <a:prstGeom prst="rect">
            <a:avLst/>
          </a:prstGeom>
          <a:noFill/>
        </p:spPr>
        <p:txBody>
          <a:bodyPr wrap="square" rtlCol="0" anchor="t">
            <a:noAutofit/>
          </a:bodyPr>
          <a:lstStyle/>
          <a:p>
            <a:r>
              <a:rPr lang="en-US" sz="4400" b="1" dirty="0">
                <a:solidFill>
                  <a:schemeClr val="bg1"/>
                </a:solidFill>
                <a:latin typeface="Arial"/>
                <a:cs typeface="Arial"/>
              </a:rPr>
              <a:t>THIS YEAR’S PLAN: </a:t>
            </a:r>
            <a:r>
              <a:rPr lang="en-US" sz="3600" b="1" dirty="0">
                <a:solidFill>
                  <a:schemeClr val="bg1"/>
                </a:solidFill>
                <a:latin typeface="Arial"/>
                <a:cs typeface="Arial"/>
              </a:rPr>
              <a:t>Wagon Sales</a:t>
            </a:r>
            <a:endParaRPr lang="en-US" sz="3600" dirty="0"/>
          </a:p>
        </p:txBody>
      </p:sp>
    </p:spTree>
    <p:extLst>
      <p:ext uri="{BB962C8B-B14F-4D97-AF65-F5344CB8AC3E}">
        <p14:creationId xmlns:p14="http://schemas.microsoft.com/office/powerpoint/2010/main" val="676248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234742" y="299763"/>
            <a:ext cx="8682755" cy="707578"/>
          </a:xfrm>
          <a:prstGeom prst="rect">
            <a:avLst/>
          </a:prstGeom>
          <a:noFill/>
        </p:spPr>
        <p:txBody>
          <a:bodyPr wrap="square" rtlCol="0" anchor="t">
            <a:noAutofit/>
          </a:bodyPr>
          <a:lstStyle/>
          <a:p>
            <a:r>
              <a:rPr lang="en-US" sz="3600" b="1" dirty="0">
                <a:solidFill>
                  <a:schemeClr val="bg1"/>
                </a:solidFill>
                <a:latin typeface="Arial"/>
                <a:cs typeface="Arial"/>
              </a:rPr>
              <a:t>TODAY’S LEARNING OBJECTIVES?</a:t>
            </a:r>
            <a:endParaRPr lang="en-US" sz="3600" dirty="0"/>
          </a:p>
        </p:txBody>
      </p:sp>
      <p:sp>
        <p:nvSpPr>
          <p:cNvPr id="5" name="Text Placeholder 3">
            <a:extLst>
              <a:ext uri="{FF2B5EF4-FFF2-40B4-BE49-F238E27FC236}">
                <a16:creationId xmlns:a16="http://schemas.microsoft.com/office/drawing/2014/main" id="{21C0A8FE-4ED7-408F-A863-4E8EA59D44A3}"/>
              </a:ext>
            </a:extLst>
          </p:cNvPr>
          <p:cNvSpPr txBox="1">
            <a:spLocks/>
          </p:cNvSpPr>
          <p:nvPr/>
        </p:nvSpPr>
        <p:spPr>
          <a:xfrm>
            <a:off x="4768948" y="1734915"/>
            <a:ext cx="6948746" cy="429882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1600"/>
              </a:spcBef>
              <a:buFont typeface="+mj-lt"/>
              <a:buAutoNum type="arabicPeriod"/>
            </a:pPr>
            <a:r>
              <a:rPr lang="en-US" sz="3600" dirty="0">
                <a:latin typeface="Arial" panose="020B0604020202020204" pitchFamily="34" charset="0"/>
                <a:cs typeface="Arial" panose="020B0604020202020204" pitchFamily="34" charset="0"/>
              </a:rPr>
              <a:t>Build your sales plan</a:t>
            </a:r>
          </a:p>
          <a:p>
            <a:pPr marL="457200" indent="-457200">
              <a:spcBef>
                <a:spcPts val="1600"/>
              </a:spcBef>
              <a:buFont typeface="+mj-lt"/>
              <a:buAutoNum type="arabicPeriod"/>
            </a:pPr>
            <a:r>
              <a:rPr lang="en-US" sz="3600" dirty="0">
                <a:latin typeface="Arial" panose="020B0604020202020204" pitchFamily="34" charset="0"/>
                <a:cs typeface="Arial" panose="020B0604020202020204" pitchFamily="34" charset="0"/>
              </a:rPr>
              <a:t>Communicate your plan</a:t>
            </a:r>
          </a:p>
          <a:p>
            <a:pPr marL="457200" indent="-457200">
              <a:spcBef>
                <a:spcPts val="1600"/>
              </a:spcBef>
              <a:buFont typeface="+mj-lt"/>
              <a:buAutoNum type="arabicPeriod"/>
            </a:pPr>
            <a:r>
              <a:rPr lang="en-US" sz="3600" dirty="0">
                <a:latin typeface="Arial" panose="020B0604020202020204" pitchFamily="34" charset="0"/>
                <a:cs typeface="Arial" panose="020B0604020202020204" pitchFamily="34" charset="0"/>
              </a:rPr>
              <a:t>Manage your plan</a:t>
            </a:r>
          </a:p>
          <a:p>
            <a:pPr marL="457200" indent="-457200">
              <a:spcBef>
                <a:spcPts val="1600"/>
              </a:spcBef>
              <a:buFont typeface="+mj-lt"/>
              <a:buAutoNum type="arabicPeriod"/>
            </a:pPr>
            <a:r>
              <a:rPr lang="en-US" sz="3600" dirty="0">
                <a:latin typeface="Arial" panose="020B0604020202020204" pitchFamily="34" charset="0"/>
                <a:cs typeface="Arial" panose="020B0604020202020204" pitchFamily="34" charset="0"/>
              </a:rPr>
              <a:t>Council Sales Plan</a:t>
            </a:r>
          </a:p>
          <a:p>
            <a:pPr marL="457200" indent="-457200">
              <a:spcBef>
                <a:spcPts val="1600"/>
              </a:spcBef>
              <a:buFont typeface="+mj-lt"/>
              <a:buAutoNum type="arabicPeriod"/>
            </a:pPr>
            <a:r>
              <a:rPr lang="en-US" sz="3600" dirty="0">
                <a:latin typeface="Arial" panose="020B0604020202020204" pitchFamily="34" charset="0"/>
                <a:cs typeface="Arial" panose="020B0604020202020204" pitchFamily="34" charset="0"/>
              </a:rPr>
              <a:t>Resources</a:t>
            </a:r>
          </a:p>
          <a:p>
            <a:pPr marL="457200" indent="-457200">
              <a:spcBef>
                <a:spcPts val="1600"/>
              </a:spcBef>
              <a:buFont typeface="+mj-lt"/>
              <a:buAutoNum type="arabicPeriod"/>
            </a:pPr>
            <a:r>
              <a:rPr lang="en-US" sz="3600" dirty="0">
                <a:latin typeface="Arial" panose="020B0604020202020204" pitchFamily="34" charset="0"/>
                <a:cs typeface="Arial" panose="020B0604020202020204" pitchFamily="34" charset="0"/>
              </a:rPr>
              <a:t>Questions</a:t>
            </a:r>
          </a:p>
        </p:txBody>
      </p:sp>
      <p:pic>
        <p:nvPicPr>
          <p:cNvPr id="10" name="Picture 9" descr="A picture containing dryer&#10;&#10;Description automatically generated">
            <a:extLst>
              <a:ext uri="{FF2B5EF4-FFF2-40B4-BE49-F238E27FC236}">
                <a16:creationId xmlns:a16="http://schemas.microsoft.com/office/drawing/2014/main" id="{824F4A04-4AC2-451D-94B9-88040B06E5F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74306" y="1734915"/>
            <a:ext cx="3961942" cy="4167978"/>
          </a:xfrm>
          <a:prstGeom prst="rect">
            <a:avLst/>
          </a:prstGeom>
        </p:spPr>
      </p:pic>
      <p:sp>
        <p:nvSpPr>
          <p:cNvPr id="11" name="TextBox 10">
            <a:extLst>
              <a:ext uri="{FF2B5EF4-FFF2-40B4-BE49-F238E27FC236}">
                <a16:creationId xmlns:a16="http://schemas.microsoft.com/office/drawing/2014/main" id="{9D6399A6-C275-44B7-918C-9FB851054C95}"/>
              </a:ext>
            </a:extLst>
          </p:cNvPr>
          <p:cNvSpPr txBox="1"/>
          <p:nvPr/>
        </p:nvSpPr>
        <p:spPr>
          <a:xfrm>
            <a:off x="474306" y="5993435"/>
            <a:ext cx="2850617" cy="369332"/>
          </a:xfrm>
          <a:prstGeom prst="rect">
            <a:avLst/>
          </a:prstGeom>
          <a:noFill/>
        </p:spPr>
        <p:txBody>
          <a:bodyPr wrap="square" rtlCol="0">
            <a:spAutoFit/>
          </a:bodyPr>
          <a:lstStyle/>
          <a:p>
            <a:r>
              <a:rPr lang="en-US" sz="900">
                <a:hlinkClick r:id="rId5" tooltip="https://courses.lumenlearning.com/suny-ccc-spch-1080-2/chapter/why-outline/"/>
              </a:rPr>
              <a:t>This Photo</a:t>
            </a:r>
            <a:r>
              <a:rPr lang="en-US" sz="900"/>
              <a:t> by Unknown Author is licensed under </a:t>
            </a:r>
            <a:r>
              <a:rPr lang="en-US" sz="900">
                <a:hlinkClick r:id="rId6" tooltip="https://creativecommons.org/licenses/by-nc-sa/3.0/"/>
              </a:rPr>
              <a:t>CC BY-SA-NC</a:t>
            </a:r>
            <a:endParaRPr lang="en-US" sz="900"/>
          </a:p>
        </p:txBody>
      </p:sp>
    </p:spTree>
    <p:extLst>
      <p:ext uri="{BB962C8B-B14F-4D97-AF65-F5344CB8AC3E}">
        <p14:creationId xmlns:p14="http://schemas.microsoft.com/office/powerpoint/2010/main" val="4004846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pic>
        <p:nvPicPr>
          <p:cNvPr id="6" name="Picture 5">
            <a:extLst>
              <a:ext uri="{FF2B5EF4-FFF2-40B4-BE49-F238E27FC236}">
                <a16:creationId xmlns:a16="http://schemas.microsoft.com/office/drawing/2014/main" id="{A811C0E0-1413-4C62-B284-54F25B25D60E}"/>
              </a:ext>
            </a:extLst>
          </p:cNvPr>
          <p:cNvPicPr>
            <a:picLocks noChangeAspect="1"/>
          </p:cNvPicPr>
          <p:nvPr/>
        </p:nvPicPr>
        <p:blipFill>
          <a:blip r:embed="rId4"/>
          <a:stretch>
            <a:fillRect/>
          </a:stretch>
        </p:blipFill>
        <p:spPr>
          <a:xfrm>
            <a:off x="2208689" y="1538369"/>
            <a:ext cx="7774621" cy="5156991"/>
          </a:xfrm>
          <a:prstGeom prst="rect">
            <a:avLst/>
          </a:prstGeom>
        </p:spPr>
      </p:pic>
      <p:sp>
        <p:nvSpPr>
          <p:cNvPr id="5" name="Oval 4">
            <a:extLst>
              <a:ext uri="{FF2B5EF4-FFF2-40B4-BE49-F238E27FC236}">
                <a16:creationId xmlns:a16="http://schemas.microsoft.com/office/drawing/2014/main" id="{96D2B8D3-F542-45EA-AFE0-62F042034BAA}"/>
              </a:ext>
            </a:extLst>
          </p:cNvPr>
          <p:cNvSpPr/>
          <p:nvPr/>
        </p:nvSpPr>
        <p:spPr>
          <a:xfrm>
            <a:off x="840223" y="5708822"/>
            <a:ext cx="8993874" cy="986538"/>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71BEBC6-86CB-4204-A3C5-A763347BA4CD}"/>
              </a:ext>
            </a:extLst>
          </p:cNvPr>
          <p:cNvSpPr txBox="1"/>
          <p:nvPr/>
        </p:nvSpPr>
        <p:spPr>
          <a:xfrm>
            <a:off x="234742" y="299763"/>
            <a:ext cx="8682755" cy="707578"/>
          </a:xfrm>
          <a:prstGeom prst="rect">
            <a:avLst/>
          </a:prstGeom>
          <a:noFill/>
        </p:spPr>
        <p:txBody>
          <a:bodyPr wrap="square" rtlCol="0" anchor="t">
            <a:noAutofit/>
          </a:bodyPr>
          <a:lstStyle/>
          <a:p>
            <a:r>
              <a:rPr lang="en-US" sz="4400" b="1" dirty="0">
                <a:solidFill>
                  <a:schemeClr val="bg1"/>
                </a:solidFill>
                <a:latin typeface="Arial"/>
                <a:cs typeface="Arial"/>
              </a:rPr>
              <a:t>THIS YEAR’S PLAN: </a:t>
            </a:r>
            <a:r>
              <a:rPr lang="en-US" sz="3600" b="1" dirty="0">
                <a:solidFill>
                  <a:schemeClr val="bg1"/>
                </a:solidFill>
                <a:latin typeface="Arial"/>
                <a:cs typeface="Arial"/>
              </a:rPr>
              <a:t>Methods</a:t>
            </a:r>
            <a:endParaRPr lang="en-US" sz="3600" dirty="0"/>
          </a:p>
        </p:txBody>
      </p:sp>
    </p:spTree>
    <p:extLst>
      <p:ext uri="{BB962C8B-B14F-4D97-AF65-F5344CB8AC3E}">
        <p14:creationId xmlns:p14="http://schemas.microsoft.com/office/powerpoint/2010/main" val="2363354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5" name="TextBox 4">
            <a:extLst>
              <a:ext uri="{FF2B5EF4-FFF2-40B4-BE49-F238E27FC236}">
                <a16:creationId xmlns:a16="http://schemas.microsoft.com/office/drawing/2014/main" id="{7DE92988-A4BD-4FB3-B0C3-8F3A74F20456}"/>
              </a:ext>
            </a:extLst>
          </p:cNvPr>
          <p:cNvSpPr txBox="1"/>
          <p:nvPr/>
        </p:nvSpPr>
        <p:spPr>
          <a:xfrm>
            <a:off x="419100" y="1524000"/>
            <a:ext cx="6096000" cy="4616648"/>
          </a:xfrm>
          <a:prstGeom prst="rect">
            <a:avLst/>
          </a:prstGeom>
          <a:noFill/>
        </p:spPr>
        <p:txBody>
          <a:bodyPr wrap="square" rtlCol="0">
            <a:spAutoFit/>
          </a:bodyPr>
          <a:lstStyle/>
          <a:p>
            <a:pPr defTabSz="914217">
              <a:defRPr/>
            </a:pPr>
            <a:r>
              <a:rPr lang="en-US" sz="3300" b="1" dirty="0">
                <a:solidFill>
                  <a:srgbClr val="0067B9"/>
                </a:solidFill>
                <a:latin typeface="Helvetica Neue Condensed" charset="0"/>
                <a:ea typeface="Helvetica Neue" charset="0"/>
                <a:cs typeface="Helvetica Neue" charset="0"/>
              </a:rPr>
              <a:t>Store Front</a:t>
            </a:r>
          </a:p>
          <a:p>
            <a:pPr marL="342900" indent="-342900" defTabSz="914217">
              <a:buFont typeface="Arial" panose="020B0604020202020204" pitchFamily="34" charset="0"/>
              <a:buChar char="•"/>
              <a:defRPr/>
            </a:pPr>
            <a:r>
              <a:rPr lang="en-US" sz="2700" dirty="0">
                <a:solidFill>
                  <a:prstClr val="black"/>
                </a:solidFill>
                <a:latin typeface="Helvetica Neue Condensed" charset="0"/>
                <a:ea typeface="Helvetica Neue" charset="0"/>
                <a:cs typeface="Helvetica Neue" charset="0"/>
              </a:rPr>
              <a:t>All Store Scheduling done </a:t>
            </a:r>
          </a:p>
          <a:p>
            <a:pPr defTabSz="914217">
              <a:defRPr/>
            </a:pPr>
            <a:r>
              <a:rPr lang="en-US" sz="2700" dirty="0">
                <a:solidFill>
                  <a:prstClr val="black"/>
                </a:solidFill>
                <a:latin typeface="Helvetica Neue Condensed" charset="0"/>
                <a:ea typeface="Helvetica Neue" charset="0"/>
                <a:cs typeface="Helvetica Neue" charset="0"/>
              </a:rPr>
              <a:t>by Trails End</a:t>
            </a:r>
          </a:p>
          <a:p>
            <a:pPr defTabSz="914217">
              <a:defRPr/>
            </a:pPr>
            <a:endParaRPr lang="en-US" sz="2700" dirty="0">
              <a:solidFill>
                <a:prstClr val="black"/>
              </a:solidFill>
              <a:latin typeface="Helvetica Neue Condensed" charset="0"/>
              <a:ea typeface="Helvetica Neue" charset="0"/>
              <a:cs typeface="Helvetica Neue" charset="0"/>
            </a:endParaRPr>
          </a:p>
          <a:p>
            <a:pPr marL="342900" indent="-342900" defTabSz="914217">
              <a:buFont typeface="Arial" panose="020B0604020202020204" pitchFamily="34" charset="0"/>
              <a:buChar char="•"/>
              <a:defRPr/>
            </a:pPr>
            <a:r>
              <a:rPr lang="en-US" sz="2700" dirty="0">
                <a:solidFill>
                  <a:prstClr val="black"/>
                </a:solidFill>
                <a:latin typeface="Helvetica Neue Condensed" charset="0"/>
                <a:ea typeface="Helvetica Neue" charset="0"/>
                <a:cs typeface="Helvetica Neue" charset="0"/>
              </a:rPr>
              <a:t>Pick your stores from </a:t>
            </a:r>
          </a:p>
          <a:p>
            <a:pPr defTabSz="914217">
              <a:defRPr/>
            </a:pPr>
            <a:r>
              <a:rPr lang="en-US" sz="2700" dirty="0">
                <a:solidFill>
                  <a:prstClr val="black"/>
                </a:solidFill>
                <a:latin typeface="Helvetica Neue Condensed" charset="0"/>
                <a:ea typeface="Helvetica Neue" charset="0"/>
                <a:cs typeface="Helvetica Neue" charset="0"/>
              </a:rPr>
              <a:t>Leader Portal</a:t>
            </a:r>
          </a:p>
          <a:p>
            <a:pPr marL="342900" indent="-342900" defTabSz="914217">
              <a:buFont typeface="Arial" panose="020B0604020202020204" pitchFamily="34" charset="0"/>
              <a:buChar char="•"/>
              <a:defRPr/>
            </a:pPr>
            <a:endParaRPr lang="en-US" sz="2700" dirty="0">
              <a:solidFill>
                <a:prstClr val="black"/>
              </a:solidFill>
              <a:latin typeface="Helvetica Neue Condensed" charset="0"/>
              <a:ea typeface="Helvetica Neue" charset="0"/>
              <a:cs typeface="Helvetica Neue" charset="0"/>
            </a:endParaRPr>
          </a:p>
          <a:p>
            <a:pPr marL="342900" indent="-342900" defTabSz="914217">
              <a:buFont typeface="Arial" panose="020B0604020202020204" pitchFamily="34" charset="0"/>
              <a:buChar char="•"/>
              <a:defRPr/>
            </a:pPr>
            <a:endParaRPr lang="en-US" sz="2700" dirty="0">
              <a:solidFill>
                <a:prstClr val="black"/>
              </a:solidFill>
              <a:latin typeface="Helvetica Neue Condensed" charset="0"/>
              <a:ea typeface="Helvetica Neue" charset="0"/>
              <a:cs typeface="Helvetica Neue" charset="0"/>
            </a:endParaRPr>
          </a:p>
          <a:p>
            <a:pPr marL="285750" indent="-285750" defTabSz="914217">
              <a:buFont typeface="Arial" panose="020B0604020202020204" pitchFamily="34" charset="0"/>
              <a:buChar char="•"/>
              <a:defRPr/>
            </a:pPr>
            <a:endParaRPr lang="en-US" dirty="0">
              <a:solidFill>
                <a:prstClr val="black"/>
              </a:solidFill>
              <a:latin typeface="Helvetica Neue" charset="0"/>
              <a:ea typeface="Helvetica Neue" charset="0"/>
              <a:cs typeface="Helvetica Neue" charset="0"/>
            </a:endParaRPr>
          </a:p>
          <a:p>
            <a:pPr defTabSz="914217">
              <a:defRPr/>
            </a:pPr>
            <a:endParaRPr lang="en-US" dirty="0">
              <a:solidFill>
                <a:prstClr val="black"/>
              </a:solidFill>
              <a:latin typeface="Helvetica Neue" charset="0"/>
              <a:ea typeface="Helvetica Neue" charset="0"/>
              <a:cs typeface="Helvetica Neue" charset="0"/>
            </a:endParaRPr>
          </a:p>
          <a:p>
            <a:pPr defTabSz="914217">
              <a:defRPr/>
            </a:pPr>
            <a:endParaRPr lang="en-US" dirty="0">
              <a:solidFill>
                <a:prstClr val="black"/>
              </a:solidFill>
              <a:latin typeface="Helvetica Neue" charset="0"/>
              <a:ea typeface="Helvetica Neue" charset="0"/>
              <a:cs typeface="Helvetica Neue" charset="0"/>
            </a:endParaRPr>
          </a:p>
          <a:p>
            <a:pPr defTabSz="914217">
              <a:defRPr/>
            </a:pPr>
            <a:endParaRPr lang="en-US" dirty="0">
              <a:solidFill>
                <a:prstClr val="black"/>
              </a:solidFill>
              <a:latin typeface="Helvetica Neue" charset="0"/>
              <a:ea typeface="Helvetica Neue" charset="0"/>
              <a:cs typeface="Helvetica Neue" charset="0"/>
            </a:endParaRPr>
          </a:p>
        </p:txBody>
      </p:sp>
      <p:pic>
        <p:nvPicPr>
          <p:cNvPr id="7" name="Picture 6">
            <a:extLst>
              <a:ext uri="{FF2B5EF4-FFF2-40B4-BE49-F238E27FC236}">
                <a16:creationId xmlns:a16="http://schemas.microsoft.com/office/drawing/2014/main" id="{F5869FF9-56B1-43C3-90DE-81B713999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524000"/>
            <a:ext cx="6825651" cy="4800600"/>
          </a:xfrm>
          <a:prstGeom prst="rect">
            <a:avLst/>
          </a:prstGeom>
        </p:spPr>
      </p:pic>
      <p:sp>
        <p:nvSpPr>
          <p:cNvPr id="8" name="TextBox 7">
            <a:extLst>
              <a:ext uri="{FF2B5EF4-FFF2-40B4-BE49-F238E27FC236}">
                <a16:creationId xmlns:a16="http://schemas.microsoft.com/office/drawing/2014/main" id="{04FEFE28-198E-4CF5-AE27-777C974F3A6F}"/>
              </a:ext>
            </a:extLst>
          </p:cNvPr>
          <p:cNvSpPr txBox="1"/>
          <p:nvPr/>
        </p:nvSpPr>
        <p:spPr>
          <a:xfrm>
            <a:off x="234742" y="299763"/>
            <a:ext cx="8682755" cy="707578"/>
          </a:xfrm>
          <a:prstGeom prst="rect">
            <a:avLst/>
          </a:prstGeom>
          <a:noFill/>
        </p:spPr>
        <p:txBody>
          <a:bodyPr wrap="square" rtlCol="0" anchor="t">
            <a:noAutofit/>
          </a:bodyPr>
          <a:lstStyle/>
          <a:p>
            <a:r>
              <a:rPr lang="en-US" sz="4400" b="1" dirty="0">
                <a:solidFill>
                  <a:schemeClr val="bg1"/>
                </a:solidFill>
                <a:latin typeface="Arial"/>
                <a:cs typeface="Arial"/>
              </a:rPr>
              <a:t>THIS YEAR’S PLAN: </a:t>
            </a:r>
            <a:r>
              <a:rPr lang="en-US" sz="3600" b="1" dirty="0">
                <a:solidFill>
                  <a:schemeClr val="bg1"/>
                </a:solidFill>
                <a:latin typeface="Arial"/>
                <a:cs typeface="Arial"/>
              </a:rPr>
              <a:t>Store Front</a:t>
            </a:r>
            <a:endParaRPr lang="en-US" sz="3600" dirty="0"/>
          </a:p>
        </p:txBody>
      </p:sp>
    </p:spTree>
    <p:extLst>
      <p:ext uri="{BB962C8B-B14F-4D97-AF65-F5344CB8AC3E}">
        <p14:creationId xmlns:p14="http://schemas.microsoft.com/office/powerpoint/2010/main" val="2516256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8" name="TextBox 7">
            <a:extLst>
              <a:ext uri="{FF2B5EF4-FFF2-40B4-BE49-F238E27FC236}">
                <a16:creationId xmlns:a16="http://schemas.microsoft.com/office/drawing/2014/main" id="{04FEFE28-198E-4CF5-AE27-777C974F3A6F}"/>
              </a:ext>
            </a:extLst>
          </p:cNvPr>
          <p:cNvSpPr txBox="1"/>
          <p:nvPr/>
        </p:nvSpPr>
        <p:spPr>
          <a:xfrm>
            <a:off x="234742" y="299763"/>
            <a:ext cx="8682755" cy="707578"/>
          </a:xfrm>
          <a:prstGeom prst="rect">
            <a:avLst/>
          </a:prstGeom>
          <a:noFill/>
        </p:spPr>
        <p:txBody>
          <a:bodyPr wrap="square" rtlCol="0" anchor="t">
            <a:noAutofit/>
          </a:bodyPr>
          <a:lstStyle/>
          <a:p>
            <a:r>
              <a:rPr lang="en-US" sz="4400" b="1" dirty="0">
                <a:solidFill>
                  <a:schemeClr val="bg1"/>
                </a:solidFill>
                <a:latin typeface="Arial"/>
                <a:cs typeface="Arial"/>
              </a:rPr>
              <a:t>THIS YEAR’S PLAN: </a:t>
            </a:r>
            <a:r>
              <a:rPr lang="en-US" sz="3600" b="1" dirty="0">
                <a:solidFill>
                  <a:schemeClr val="bg1"/>
                </a:solidFill>
                <a:latin typeface="Arial"/>
                <a:cs typeface="Arial"/>
              </a:rPr>
              <a:t>Store Front</a:t>
            </a:r>
            <a:endParaRPr lang="en-US" sz="3600" dirty="0"/>
          </a:p>
        </p:txBody>
      </p:sp>
      <p:pic>
        <p:nvPicPr>
          <p:cNvPr id="6" name="Picture 5">
            <a:extLst>
              <a:ext uri="{FF2B5EF4-FFF2-40B4-BE49-F238E27FC236}">
                <a16:creationId xmlns:a16="http://schemas.microsoft.com/office/drawing/2014/main" id="{3BD954F9-CA3E-7A9E-5AA9-AD66C0900B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2369" y="1442152"/>
            <a:ext cx="6403514" cy="5136150"/>
          </a:xfrm>
          <a:prstGeom prst="rect">
            <a:avLst/>
          </a:prstGeom>
        </p:spPr>
      </p:pic>
      <p:sp>
        <p:nvSpPr>
          <p:cNvPr id="10" name="Rectangle: Rounded Corners 9">
            <a:extLst>
              <a:ext uri="{FF2B5EF4-FFF2-40B4-BE49-F238E27FC236}">
                <a16:creationId xmlns:a16="http://schemas.microsoft.com/office/drawing/2014/main" id="{C6535B2B-3CC5-B086-CA44-F0B971A63271}"/>
              </a:ext>
            </a:extLst>
          </p:cNvPr>
          <p:cNvSpPr/>
          <p:nvPr/>
        </p:nvSpPr>
        <p:spPr>
          <a:xfrm>
            <a:off x="187152" y="5542670"/>
            <a:ext cx="2485709" cy="105220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logo&#10;&#10;Description automatically generated">
            <a:extLst>
              <a:ext uri="{FF2B5EF4-FFF2-40B4-BE49-F238E27FC236}">
                <a16:creationId xmlns:a16="http://schemas.microsoft.com/office/drawing/2014/main" id="{9DA765FE-E64E-8AF4-AB44-7CC06910DA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64297" y="1944380"/>
            <a:ext cx="4468017" cy="3960447"/>
          </a:xfrm>
          <a:prstGeom prst="rect">
            <a:avLst/>
          </a:prstGeom>
        </p:spPr>
      </p:pic>
    </p:spTree>
    <p:extLst>
      <p:ext uri="{BB962C8B-B14F-4D97-AF65-F5344CB8AC3E}">
        <p14:creationId xmlns:p14="http://schemas.microsoft.com/office/powerpoint/2010/main" val="3630648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5" name="TextBox 4">
            <a:extLst>
              <a:ext uri="{FF2B5EF4-FFF2-40B4-BE49-F238E27FC236}">
                <a16:creationId xmlns:a16="http://schemas.microsoft.com/office/drawing/2014/main" id="{7DE92988-A4BD-4FB3-B0C3-8F3A74F20456}"/>
              </a:ext>
            </a:extLst>
          </p:cNvPr>
          <p:cNvSpPr txBox="1"/>
          <p:nvPr/>
        </p:nvSpPr>
        <p:spPr>
          <a:xfrm>
            <a:off x="419100" y="1524000"/>
            <a:ext cx="6286500" cy="4047262"/>
          </a:xfrm>
          <a:prstGeom prst="rect">
            <a:avLst/>
          </a:prstGeom>
          <a:noFill/>
        </p:spPr>
        <p:txBody>
          <a:bodyPr wrap="square" rtlCol="0">
            <a:spAutoFit/>
          </a:bodyPr>
          <a:lstStyle/>
          <a:p>
            <a:pPr defTabSz="914217">
              <a:defRPr/>
            </a:pPr>
            <a:r>
              <a:rPr lang="en-US" sz="3300" b="1" dirty="0">
                <a:solidFill>
                  <a:srgbClr val="0067B9"/>
                </a:solidFill>
                <a:latin typeface="Helvetica Neue Condensed" charset="0"/>
                <a:ea typeface="Helvetica Neue" charset="0"/>
                <a:cs typeface="Helvetica Neue" charset="0"/>
              </a:rPr>
              <a:t>Store Front</a:t>
            </a:r>
          </a:p>
          <a:p>
            <a:pPr marL="342900" indent="-342900" defTabSz="914217">
              <a:buFont typeface="Arial" panose="020B0604020202020204" pitchFamily="34" charset="0"/>
              <a:buChar char="•"/>
              <a:defRPr/>
            </a:pPr>
            <a:r>
              <a:rPr lang="en-US" sz="3200" dirty="0">
                <a:solidFill>
                  <a:prstClr val="black"/>
                </a:solidFill>
                <a:latin typeface="Helvetica Neue Condensed" charset="0"/>
                <a:ea typeface="Helvetica Neue" charset="0"/>
                <a:cs typeface="Helvetica Neue" charset="0"/>
              </a:rPr>
              <a:t>Scalable – More Scouts, More Shifts</a:t>
            </a:r>
          </a:p>
          <a:p>
            <a:pPr marL="342900" indent="-342900" defTabSz="914217">
              <a:buFont typeface="Arial" panose="020B0604020202020204" pitchFamily="34" charset="0"/>
              <a:buChar char="•"/>
              <a:defRPr/>
            </a:pPr>
            <a:r>
              <a:rPr lang="en-US" sz="3200" dirty="0">
                <a:solidFill>
                  <a:prstClr val="black"/>
                </a:solidFill>
                <a:latin typeface="Helvetica Neue Condensed" charset="0"/>
                <a:ea typeface="Helvetica Neue" charset="0"/>
                <a:cs typeface="Helvetica Neue" charset="0"/>
              </a:rPr>
              <a:t>One Scout per Shift (2 Hours)</a:t>
            </a:r>
          </a:p>
          <a:p>
            <a:pPr marL="342900" indent="-342900" defTabSz="914217">
              <a:buFont typeface="Arial" panose="020B0604020202020204" pitchFamily="34" charset="0"/>
              <a:buChar char="•"/>
              <a:defRPr/>
            </a:pPr>
            <a:r>
              <a:rPr lang="en-US" sz="3200" dirty="0">
                <a:solidFill>
                  <a:prstClr val="black"/>
                </a:solidFill>
                <a:latin typeface="Helvetica Neue Condensed" charset="0"/>
                <a:ea typeface="Helvetica Neue" charset="0"/>
                <a:cs typeface="Helvetica Neue" charset="0"/>
              </a:rPr>
              <a:t>$250 per Shift Average</a:t>
            </a:r>
          </a:p>
          <a:p>
            <a:pPr marL="342900" indent="-342900" defTabSz="914217">
              <a:buFont typeface="Arial" panose="020B0604020202020204" pitchFamily="34" charset="0"/>
              <a:buChar char="•"/>
              <a:defRPr/>
            </a:pPr>
            <a:r>
              <a:rPr lang="en-US" sz="3200" dirty="0">
                <a:solidFill>
                  <a:prstClr val="black"/>
                </a:solidFill>
                <a:latin typeface="Helvetica Neue Condensed" charset="0"/>
                <a:ea typeface="Helvetica Neue" charset="0"/>
                <a:cs typeface="Helvetica Neue" charset="0"/>
              </a:rPr>
              <a:t>Maximize Sales Per Scout Hour</a:t>
            </a:r>
          </a:p>
          <a:p>
            <a:pPr marL="342900" indent="-342900" defTabSz="914217">
              <a:buFont typeface="Arial" panose="020B0604020202020204" pitchFamily="34" charset="0"/>
              <a:buChar char="•"/>
              <a:defRPr/>
            </a:pPr>
            <a:r>
              <a:rPr lang="en-US" sz="3200" dirty="0">
                <a:solidFill>
                  <a:prstClr val="black"/>
                </a:solidFill>
                <a:latin typeface="Helvetica Neue Condensed" charset="0"/>
                <a:ea typeface="Helvetica Neue" charset="0"/>
                <a:cs typeface="Helvetica Neue" charset="0"/>
              </a:rPr>
              <a:t>Train Scouts &amp; Parents</a:t>
            </a:r>
          </a:p>
          <a:p>
            <a:pPr marL="342900" indent="-342900" defTabSz="914217">
              <a:buFont typeface="Arial" panose="020B0604020202020204" pitchFamily="34" charset="0"/>
              <a:buChar char="•"/>
              <a:defRPr/>
            </a:pPr>
            <a:r>
              <a:rPr lang="en-US" sz="3200" dirty="0">
                <a:solidFill>
                  <a:prstClr val="black"/>
                </a:solidFill>
                <a:latin typeface="Helvetica Neue Condensed" charset="0"/>
                <a:ea typeface="Helvetica Neue" charset="0"/>
                <a:cs typeface="Helvetica Neue" charset="0"/>
              </a:rPr>
              <a:t>Presentation Matters</a:t>
            </a:r>
          </a:p>
        </p:txBody>
      </p:sp>
      <p:pic>
        <p:nvPicPr>
          <p:cNvPr id="6" name="Picture 5">
            <a:extLst>
              <a:ext uri="{FF2B5EF4-FFF2-40B4-BE49-F238E27FC236}">
                <a16:creationId xmlns:a16="http://schemas.microsoft.com/office/drawing/2014/main" id="{6DC2F6E4-E001-4291-B9BE-4F70D68F78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1688578"/>
            <a:ext cx="5323197" cy="4435997"/>
          </a:xfrm>
          <a:prstGeom prst="rect">
            <a:avLst/>
          </a:prstGeom>
        </p:spPr>
      </p:pic>
      <p:sp>
        <p:nvSpPr>
          <p:cNvPr id="7" name="TextBox 6">
            <a:extLst>
              <a:ext uri="{FF2B5EF4-FFF2-40B4-BE49-F238E27FC236}">
                <a16:creationId xmlns:a16="http://schemas.microsoft.com/office/drawing/2014/main" id="{2A611509-D230-4BB9-BE85-7CE77F78FF51}"/>
              </a:ext>
            </a:extLst>
          </p:cNvPr>
          <p:cNvSpPr txBox="1"/>
          <p:nvPr/>
        </p:nvSpPr>
        <p:spPr>
          <a:xfrm>
            <a:off x="234742" y="299763"/>
            <a:ext cx="8682755" cy="707578"/>
          </a:xfrm>
          <a:prstGeom prst="rect">
            <a:avLst/>
          </a:prstGeom>
          <a:noFill/>
        </p:spPr>
        <p:txBody>
          <a:bodyPr wrap="square" rtlCol="0" anchor="t">
            <a:noAutofit/>
          </a:bodyPr>
          <a:lstStyle/>
          <a:p>
            <a:r>
              <a:rPr lang="en-US" sz="4400" b="1" dirty="0">
                <a:solidFill>
                  <a:schemeClr val="bg1"/>
                </a:solidFill>
                <a:latin typeface="Arial"/>
                <a:cs typeface="Arial"/>
              </a:rPr>
              <a:t>THIS YEAR’S PLAN: </a:t>
            </a:r>
            <a:r>
              <a:rPr lang="en-US" sz="3600" b="1" dirty="0">
                <a:solidFill>
                  <a:schemeClr val="bg1"/>
                </a:solidFill>
                <a:latin typeface="Arial"/>
                <a:cs typeface="Arial"/>
              </a:rPr>
              <a:t>Store Front </a:t>
            </a:r>
            <a:endParaRPr lang="en-US" sz="3600" dirty="0"/>
          </a:p>
        </p:txBody>
      </p:sp>
    </p:spTree>
    <p:extLst>
      <p:ext uri="{BB962C8B-B14F-4D97-AF65-F5344CB8AC3E}">
        <p14:creationId xmlns:p14="http://schemas.microsoft.com/office/powerpoint/2010/main" val="2571875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pplication&#10;&#10;Description automatically generated with low confidence">
            <a:extLst>
              <a:ext uri="{FF2B5EF4-FFF2-40B4-BE49-F238E27FC236}">
                <a16:creationId xmlns:a16="http://schemas.microsoft.com/office/drawing/2014/main" id="{D9717E7D-9A0E-4361-BC66-843050370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sp>
        <p:nvSpPr>
          <p:cNvPr id="17" name="Rectangle 16">
            <a:extLst>
              <a:ext uri="{FF2B5EF4-FFF2-40B4-BE49-F238E27FC236}">
                <a16:creationId xmlns:a16="http://schemas.microsoft.com/office/drawing/2014/main" id="{E12D77D8-CDF2-4782-A74C-53CAD6440D16}"/>
              </a:ext>
            </a:extLst>
          </p:cNvPr>
          <p:cNvSpPr/>
          <p:nvPr/>
        </p:nvSpPr>
        <p:spPr>
          <a:xfrm>
            <a:off x="302256" y="2110591"/>
            <a:ext cx="11587488" cy="3970318"/>
          </a:xfrm>
          <a:prstGeom prst="rect">
            <a:avLst/>
          </a:prstGeom>
        </p:spPr>
        <p:txBody>
          <a:bodyPr wrap="square">
            <a:spAutoFit/>
          </a:bodyPr>
          <a:lstStyle/>
          <a:p>
            <a:pPr marL="0" marR="0" algn="ctr">
              <a:spcBef>
                <a:spcPts val="0"/>
              </a:spcBef>
              <a:spcAft>
                <a:spcPts val="0"/>
              </a:spcAft>
            </a:pPr>
            <a:r>
              <a:rPr lang="en-US" sz="2800" b="1" dirty="0">
                <a:effectLst/>
                <a:latin typeface="Calibri" panose="020F0502020204030204" pitchFamily="34" charset="0"/>
                <a:ea typeface="Calibri" panose="020F0502020204030204" pitchFamily="34" charset="0"/>
              </a:rPr>
              <a:t>Storefront process available </a:t>
            </a:r>
            <a:r>
              <a:rPr lang="en-US" sz="2800" b="1" dirty="0">
                <a:latin typeface="Calibri" panose="020F0502020204030204" pitchFamily="34" charset="0"/>
                <a:ea typeface="Calibri" panose="020F0502020204030204" pitchFamily="34" charset="0"/>
              </a:rPr>
              <a:t>Saturday, </a:t>
            </a:r>
            <a:r>
              <a:rPr lang="en-US" sz="2800" b="1" dirty="0">
                <a:effectLst/>
                <a:latin typeface="Calibri" panose="020F0502020204030204" pitchFamily="34" charset="0"/>
                <a:ea typeface="Calibri" panose="020F0502020204030204" pitchFamily="34" charset="0"/>
              </a:rPr>
              <a:t>July 15</a:t>
            </a:r>
            <a:r>
              <a:rPr lang="en-US" sz="2800" b="1" baseline="30000" dirty="0">
                <a:effectLst/>
                <a:latin typeface="Calibri" panose="020F0502020204030204" pitchFamily="34" charset="0"/>
                <a:ea typeface="Calibri" panose="020F0502020204030204" pitchFamily="34" charset="0"/>
              </a:rPr>
              <a:t>th</a:t>
            </a:r>
            <a:r>
              <a:rPr lang="en-US" sz="2800" b="1" dirty="0">
                <a:effectLst/>
                <a:latin typeface="Calibri" panose="020F0502020204030204" pitchFamily="34" charset="0"/>
                <a:ea typeface="Calibri" panose="020F0502020204030204" pitchFamily="34" charset="0"/>
              </a:rPr>
              <a:t>. Schedule below.</a:t>
            </a:r>
            <a:endParaRPr lang="en-US" sz="28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800" b="1" u="none" strike="noStrike" dirty="0">
                <a:effectLst/>
                <a:latin typeface="Calibri" panose="020F0502020204030204" pitchFamily="34" charset="0"/>
                <a:ea typeface="Calibri" panose="020F0502020204030204" pitchFamily="34" charset="0"/>
              </a:rPr>
              <a:t> </a:t>
            </a:r>
            <a:endParaRPr lang="en-US" sz="2800" dirty="0">
              <a:effectLst/>
              <a:latin typeface="Calibri" panose="020F0502020204030204" pitchFamily="34" charset="0"/>
              <a:ea typeface="Calibri" panose="020F0502020204030204" pitchFamily="34" charset="0"/>
            </a:endParaRPr>
          </a:p>
          <a:p>
            <a:pPr algn="l">
              <a:buFont typeface="Arial" panose="020B0604020202020204" pitchFamily="34" charset="0"/>
              <a:buChar char="•"/>
            </a:pPr>
            <a:r>
              <a:rPr lang="en-US" sz="2800" b="0" i="0" dirty="0">
                <a:solidFill>
                  <a:srgbClr val="333333"/>
                </a:solidFill>
                <a:effectLst/>
                <a:latin typeface="Roboto" panose="02000000000000000000" pitchFamily="2" charset="0"/>
              </a:rPr>
              <a:t>Saturday, July 15</a:t>
            </a:r>
            <a:r>
              <a:rPr lang="en-US" sz="2800" b="0" i="0" baseline="30000" dirty="0">
                <a:solidFill>
                  <a:srgbClr val="333333"/>
                </a:solidFill>
                <a:effectLst/>
                <a:latin typeface="Roboto" panose="02000000000000000000" pitchFamily="2" charset="0"/>
              </a:rPr>
              <a:t>th</a:t>
            </a:r>
            <a:r>
              <a:rPr lang="en-US" sz="2800" b="0" i="0" dirty="0">
                <a:solidFill>
                  <a:srgbClr val="333333"/>
                </a:solidFill>
                <a:effectLst/>
                <a:latin typeface="Roboto" panose="02000000000000000000" pitchFamily="2" charset="0"/>
              </a:rPr>
              <a:t> - $20K &amp; above Units, </a:t>
            </a:r>
            <a:r>
              <a:rPr lang="en-US" sz="2800" b="0" i="0" u="sng" dirty="0">
                <a:solidFill>
                  <a:srgbClr val="333333"/>
                </a:solidFill>
                <a:effectLst/>
                <a:latin typeface="Roboto" panose="02000000000000000000" pitchFamily="2" charset="0"/>
              </a:rPr>
              <a:t>3 Reservations</a:t>
            </a:r>
            <a:r>
              <a:rPr lang="en-US" sz="2800" b="0" i="0" dirty="0">
                <a:solidFill>
                  <a:srgbClr val="333333"/>
                </a:solidFill>
                <a:effectLst/>
                <a:latin typeface="Roboto" panose="02000000000000000000" pitchFamily="2" charset="0"/>
              </a:rPr>
              <a:t> within District</a:t>
            </a:r>
          </a:p>
          <a:p>
            <a:pPr algn="l">
              <a:buFont typeface="Arial" panose="020B0604020202020204" pitchFamily="34" charset="0"/>
              <a:buChar char="•"/>
            </a:pPr>
            <a:r>
              <a:rPr lang="en-US" sz="2800" b="0" i="0" dirty="0">
                <a:solidFill>
                  <a:srgbClr val="333333"/>
                </a:solidFill>
                <a:effectLst/>
                <a:latin typeface="Roboto" panose="02000000000000000000" pitchFamily="2" charset="0"/>
              </a:rPr>
              <a:t>Sunday, July 16</a:t>
            </a:r>
            <a:r>
              <a:rPr lang="en-US" sz="2800" b="0" i="0" baseline="30000" dirty="0">
                <a:solidFill>
                  <a:srgbClr val="333333"/>
                </a:solidFill>
                <a:effectLst/>
                <a:latin typeface="Roboto" panose="02000000000000000000" pitchFamily="2" charset="0"/>
              </a:rPr>
              <a:t>th</a:t>
            </a:r>
            <a:r>
              <a:rPr lang="en-US" sz="2800" b="0" i="0" dirty="0">
                <a:solidFill>
                  <a:srgbClr val="333333"/>
                </a:solidFill>
                <a:effectLst/>
                <a:latin typeface="Roboto" panose="02000000000000000000" pitchFamily="2" charset="0"/>
              </a:rPr>
              <a:t> - $20K &amp; above Units, </a:t>
            </a:r>
            <a:r>
              <a:rPr lang="en-US" sz="2800" b="0" i="0" u="sng" dirty="0">
                <a:solidFill>
                  <a:srgbClr val="333333"/>
                </a:solidFill>
                <a:effectLst/>
                <a:latin typeface="Roboto" panose="02000000000000000000" pitchFamily="2" charset="0"/>
              </a:rPr>
              <a:t>3 Reservations</a:t>
            </a:r>
            <a:r>
              <a:rPr lang="en-US" sz="2800" b="0" i="0" dirty="0">
                <a:solidFill>
                  <a:srgbClr val="333333"/>
                </a:solidFill>
                <a:effectLst/>
                <a:latin typeface="Roboto" panose="02000000000000000000" pitchFamily="2" charset="0"/>
              </a:rPr>
              <a:t> within District</a:t>
            </a:r>
          </a:p>
          <a:p>
            <a:pPr algn="l">
              <a:buFont typeface="Arial" panose="020B0604020202020204" pitchFamily="34" charset="0"/>
              <a:buChar char="•"/>
            </a:pPr>
            <a:r>
              <a:rPr lang="en-US" sz="2800" b="0" i="0" dirty="0">
                <a:solidFill>
                  <a:srgbClr val="333333"/>
                </a:solidFill>
                <a:effectLst/>
                <a:latin typeface="Roboto" panose="02000000000000000000" pitchFamily="2" charset="0"/>
              </a:rPr>
              <a:t>Monday, July 17</a:t>
            </a:r>
            <a:r>
              <a:rPr lang="en-US" sz="2800" b="0" i="0" baseline="30000" dirty="0">
                <a:solidFill>
                  <a:srgbClr val="333333"/>
                </a:solidFill>
                <a:effectLst/>
                <a:latin typeface="Roboto" panose="02000000000000000000" pitchFamily="2" charset="0"/>
              </a:rPr>
              <a:t>th</a:t>
            </a:r>
            <a:r>
              <a:rPr lang="en-US" sz="2800" b="0" i="0" dirty="0">
                <a:solidFill>
                  <a:srgbClr val="333333"/>
                </a:solidFill>
                <a:effectLst/>
                <a:latin typeface="Roboto" panose="02000000000000000000" pitchFamily="2" charset="0"/>
              </a:rPr>
              <a:t> – $10K &amp; above Units, </a:t>
            </a:r>
            <a:r>
              <a:rPr lang="en-US" sz="2800" b="0" i="0" u="sng" dirty="0">
                <a:solidFill>
                  <a:srgbClr val="333333"/>
                </a:solidFill>
                <a:effectLst/>
                <a:latin typeface="Roboto" panose="02000000000000000000" pitchFamily="2" charset="0"/>
              </a:rPr>
              <a:t>2 Reservations</a:t>
            </a:r>
            <a:r>
              <a:rPr lang="en-US" sz="2800" b="0" i="0" dirty="0">
                <a:solidFill>
                  <a:srgbClr val="333333"/>
                </a:solidFill>
                <a:effectLst/>
                <a:latin typeface="Roboto" panose="02000000000000000000" pitchFamily="2" charset="0"/>
              </a:rPr>
              <a:t> within District</a:t>
            </a:r>
          </a:p>
          <a:p>
            <a:pPr algn="l">
              <a:buFont typeface="Arial" panose="020B0604020202020204" pitchFamily="34" charset="0"/>
              <a:buChar char="•"/>
            </a:pPr>
            <a:r>
              <a:rPr lang="en-US" sz="2800" b="0" i="0" dirty="0">
                <a:solidFill>
                  <a:srgbClr val="333333"/>
                </a:solidFill>
                <a:effectLst/>
                <a:latin typeface="Roboto" panose="02000000000000000000" pitchFamily="2" charset="0"/>
              </a:rPr>
              <a:t>Tuesday, July 18</a:t>
            </a:r>
            <a:r>
              <a:rPr lang="en-US" sz="2800" b="0" i="0" baseline="30000" dirty="0">
                <a:solidFill>
                  <a:srgbClr val="333333"/>
                </a:solidFill>
                <a:effectLst/>
                <a:latin typeface="Roboto" panose="02000000000000000000" pitchFamily="2" charset="0"/>
              </a:rPr>
              <a:t>th</a:t>
            </a:r>
            <a:r>
              <a:rPr lang="en-US" sz="2800" b="0" i="0" dirty="0">
                <a:solidFill>
                  <a:srgbClr val="333333"/>
                </a:solidFill>
                <a:effectLst/>
                <a:latin typeface="Roboto" panose="02000000000000000000" pitchFamily="2" charset="0"/>
              </a:rPr>
              <a:t> – $10K &amp; above Units, </a:t>
            </a:r>
            <a:r>
              <a:rPr lang="en-US" sz="2800" b="0" i="0" u="sng" dirty="0">
                <a:solidFill>
                  <a:srgbClr val="333333"/>
                </a:solidFill>
                <a:effectLst/>
                <a:latin typeface="Roboto" panose="02000000000000000000" pitchFamily="2" charset="0"/>
              </a:rPr>
              <a:t>2 Reservations</a:t>
            </a:r>
            <a:r>
              <a:rPr lang="en-US" sz="2800" b="0" i="0" dirty="0">
                <a:solidFill>
                  <a:srgbClr val="333333"/>
                </a:solidFill>
                <a:effectLst/>
                <a:latin typeface="Roboto" panose="02000000000000000000" pitchFamily="2" charset="0"/>
              </a:rPr>
              <a:t> within District</a:t>
            </a:r>
          </a:p>
          <a:p>
            <a:pPr algn="l">
              <a:buFont typeface="Arial" panose="020B0604020202020204" pitchFamily="34" charset="0"/>
              <a:buChar char="•"/>
            </a:pPr>
            <a:r>
              <a:rPr lang="en-US" sz="2800" b="0" i="0" dirty="0">
                <a:solidFill>
                  <a:srgbClr val="333333"/>
                </a:solidFill>
                <a:effectLst/>
                <a:latin typeface="Roboto" panose="02000000000000000000" pitchFamily="2" charset="0"/>
              </a:rPr>
              <a:t>Wednesday, July 19</a:t>
            </a:r>
            <a:r>
              <a:rPr lang="en-US" sz="2800" b="0" i="0" baseline="30000" dirty="0">
                <a:solidFill>
                  <a:srgbClr val="333333"/>
                </a:solidFill>
                <a:effectLst/>
                <a:latin typeface="Roboto" panose="02000000000000000000" pitchFamily="2" charset="0"/>
              </a:rPr>
              <a:t>th </a:t>
            </a:r>
            <a:r>
              <a:rPr lang="en-US" sz="2800" b="0" i="0" dirty="0">
                <a:solidFill>
                  <a:srgbClr val="333333"/>
                </a:solidFill>
                <a:effectLst/>
                <a:latin typeface="Roboto" panose="02000000000000000000" pitchFamily="2" charset="0"/>
              </a:rPr>
              <a:t>– All Units, </a:t>
            </a:r>
            <a:r>
              <a:rPr lang="en-US" sz="2800" b="0" i="0" u="sng" dirty="0">
                <a:solidFill>
                  <a:srgbClr val="333333"/>
                </a:solidFill>
                <a:effectLst/>
                <a:latin typeface="Roboto" panose="02000000000000000000" pitchFamily="2" charset="0"/>
              </a:rPr>
              <a:t>2 Reservations</a:t>
            </a:r>
            <a:r>
              <a:rPr lang="en-US" sz="2800" b="0" i="0" dirty="0">
                <a:solidFill>
                  <a:srgbClr val="333333"/>
                </a:solidFill>
                <a:effectLst/>
                <a:latin typeface="Roboto" panose="02000000000000000000" pitchFamily="2" charset="0"/>
              </a:rPr>
              <a:t> within District</a:t>
            </a:r>
          </a:p>
          <a:p>
            <a:pPr algn="l">
              <a:buFont typeface="Arial" panose="020B0604020202020204" pitchFamily="34" charset="0"/>
              <a:buChar char="•"/>
            </a:pPr>
            <a:r>
              <a:rPr lang="en-US" sz="2800" b="0" i="0" dirty="0">
                <a:solidFill>
                  <a:srgbClr val="333333"/>
                </a:solidFill>
                <a:effectLst/>
                <a:latin typeface="Roboto" panose="02000000000000000000" pitchFamily="2" charset="0"/>
              </a:rPr>
              <a:t>Thursday, July 20</a:t>
            </a:r>
            <a:r>
              <a:rPr lang="en-US" sz="2800" b="0" i="0" baseline="30000" dirty="0">
                <a:solidFill>
                  <a:srgbClr val="333333"/>
                </a:solidFill>
                <a:effectLst/>
                <a:latin typeface="Roboto" panose="02000000000000000000" pitchFamily="2" charset="0"/>
              </a:rPr>
              <a:t>th </a:t>
            </a:r>
            <a:r>
              <a:rPr lang="en-US" sz="2800" b="0" i="0" dirty="0">
                <a:solidFill>
                  <a:srgbClr val="333333"/>
                </a:solidFill>
                <a:effectLst/>
                <a:latin typeface="Roboto" panose="02000000000000000000" pitchFamily="2" charset="0"/>
              </a:rPr>
              <a:t>– All Units, </a:t>
            </a:r>
            <a:r>
              <a:rPr lang="en-US" sz="2800" b="0" i="0" u="sng" dirty="0">
                <a:solidFill>
                  <a:srgbClr val="333333"/>
                </a:solidFill>
                <a:effectLst/>
                <a:latin typeface="Roboto" panose="02000000000000000000" pitchFamily="2" charset="0"/>
              </a:rPr>
              <a:t>2 Reservations</a:t>
            </a:r>
            <a:r>
              <a:rPr lang="en-US" sz="2800" b="0" i="0" dirty="0">
                <a:solidFill>
                  <a:srgbClr val="333333"/>
                </a:solidFill>
                <a:effectLst/>
                <a:latin typeface="Roboto" panose="02000000000000000000" pitchFamily="2" charset="0"/>
              </a:rPr>
              <a:t> within Council</a:t>
            </a:r>
          </a:p>
          <a:p>
            <a:pPr algn="l">
              <a:buFont typeface="Arial" panose="020B0604020202020204" pitchFamily="34" charset="0"/>
              <a:buChar char="•"/>
            </a:pPr>
            <a:r>
              <a:rPr lang="en-US" sz="2800" b="0" i="0" dirty="0">
                <a:solidFill>
                  <a:srgbClr val="333333"/>
                </a:solidFill>
                <a:effectLst/>
                <a:latin typeface="Roboto" panose="02000000000000000000" pitchFamily="2" charset="0"/>
              </a:rPr>
              <a:t>Friday, July 21</a:t>
            </a:r>
            <a:r>
              <a:rPr lang="en-US" sz="2800" b="0" i="0" baseline="30000" dirty="0">
                <a:solidFill>
                  <a:srgbClr val="333333"/>
                </a:solidFill>
                <a:effectLst/>
                <a:latin typeface="Roboto" panose="02000000000000000000" pitchFamily="2" charset="0"/>
              </a:rPr>
              <a:t>st</a:t>
            </a:r>
            <a:r>
              <a:rPr lang="en-US" sz="2800" b="0" i="0" dirty="0">
                <a:solidFill>
                  <a:srgbClr val="333333"/>
                </a:solidFill>
                <a:effectLst/>
                <a:latin typeface="Roboto" panose="02000000000000000000" pitchFamily="2" charset="0"/>
              </a:rPr>
              <a:t> – All Units, </a:t>
            </a:r>
            <a:r>
              <a:rPr lang="en-US" sz="2800" b="0" i="0" u="sng" dirty="0">
                <a:solidFill>
                  <a:srgbClr val="333333"/>
                </a:solidFill>
                <a:effectLst/>
                <a:latin typeface="Roboto" panose="02000000000000000000" pitchFamily="2" charset="0"/>
              </a:rPr>
              <a:t>Unlimited Reservations</a:t>
            </a:r>
            <a:r>
              <a:rPr lang="en-US" sz="2800" b="0" i="0" dirty="0">
                <a:solidFill>
                  <a:srgbClr val="333333"/>
                </a:solidFill>
                <a:effectLst/>
                <a:latin typeface="Roboto" panose="02000000000000000000" pitchFamily="2" charset="0"/>
              </a:rPr>
              <a:t> within Council</a:t>
            </a:r>
          </a:p>
        </p:txBody>
      </p:sp>
      <p:sp>
        <p:nvSpPr>
          <p:cNvPr id="13" name="TextBox 12">
            <a:extLst>
              <a:ext uri="{FF2B5EF4-FFF2-40B4-BE49-F238E27FC236}">
                <a16:creationId xmlns:a16="http://schemas.microsoft.com/office/drawing/2014/main" id="{32D578AC-DC16-4DF1-A050-B19BD01303CA}"/>
              </a:ext>
            </a:extLst>
          </p:cNvPr>
          <p:cNvSpPr txBox="1"/>
          <p:nvPr/>
        </p:nvSpPr>
        <p:spPr>
          <a:xfrm>
            <a:off x="234742" y="299763"/>
            <a:ext cx="8682755" cy="707578"/>
          </a:xfrm>
          <a:prstGeom prst="rect">
            <a:avLst/>
          </a:prstGeom>
          <a:noFill/>
        </p:spPr>
        <p:txBody>
          <a:bodyPr wrap="square" rtlCol="0" anchor="t">
            <a:noAutofit/>
          </a:bodyPr>
          <a:lstStyle/>
          <a:p>
            <a:r>
              <a:rPr lang="en-US" sz="4400" b="1" dirty="0">
                <a:solidFill>
                  <a:schemeClr val="bg1"/>
                </a:solidFill>
                <a:latin typeface="Arial"/>
                <a:cs typeface="Arial"/>
              </a:rPr>
              <a:t>THIS YEAR’S PLAN: </a:t>
            </a:r>
            <a:r>
              <a:rPr lang="en-US" sz="3600" b="1" dirty="0">
                <a:solidFill>
                  <a:schemeClr val="bg1"/>
                </a:solidFill>
                <a:latin typeface="Arial"/>
                <a:cs typeface="Arial"/>
              </a:rPr>
              <a:t>Store Front</a:t>
            </a:r>
            <a:endParaRPr lang="en-US" sz="3600" dirty="0"/>
          </a:p>
        </p:txBody>
      </p:sp>
    </p:spTree>
    <p:extLst>
      <p:ext uri="{BB962C8B-B14F-4D97-AF65-F5344CB8AC3E}">
        <p14:creationId xmlns:p14="http://schemas.microsoft.com/office/powerpoint/2010/main" val="821524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0" y="351575"/>
            <a:ext cx="9205784" cy="707578"/>
          </a:xfrm>
          <a:prstGeom prst="rect">
            <a:avLst/>
          </a:prstGeom>
          <a:noFill/>
        </p:spPr>
        <p:txBody>
          <a:bodyPr wrap="square" rtlCol="0" anchor="t">
            <a:noAutofit/>
          </a:bodyPr>
          <a:lstStyle/>
          <a:p>
            <a:r>
              <a:rPr lang="en-US" sz="3600" b="1" dirty="0">
                <a:solidFill>
                  <a:schemeClr val="bg1"/>
                </a:solidFill>
                <a:latin typeface="Arial"/>
                <a:cs typeface="Arial"/>
              </a:rPr>
              <a:t>STEP TWO- COMMUNICATE THE PLAN </a:t>
            </a:r>
            <a:endParaRPr lang="en-US" sz="3600" dirty="0"/>
          </a:p>
        </p:txBody>
      </p:sp>
      <p:pic>
        <p:nvPicPr>
          <p:cNvPr id="3" name="Picture 2" descr="Graphical user interface, website&#10;&#10;Description automatically generated">
            <a:extLst>
              <a:ext uri="{FF2B5EF4-FFF2-40B4-BE49-F238E27FC236}">
                <a16:creationId xmlns:a16="http://schemas.microsoft.com/office/drawing/2014/main" id="{52FE1AFB-1237-4F74-A59F-BD9AB1CF90C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890028" y="2108067"/>
            <a:ext cx="6559115" cy="2641866"/>
          </a:xfrm>
          <a:prstGeom prst="rect">
            <a:avLst/>
          </a:prstGeom>
        </p:spPr>
      </p:pic>
      <p:sp>
        <p:nvSpPr>
          <p:cNvPr id="6" name="TextBox 5">
            <a:extLst>
              <a:ext uri="{FF2B5EF4-FFF2-40B4-BE49-F238E27FC236}">
                <a16:creationId xmlns:a16="http://schemas.microsoft.com/office/drawing/2014/main" id="{E8C54C62-BA53-4032-BFCB-E7F3D1826A6D}"/>
              </a:ext>
            </a:extLst>
          </p:cNvPr>
          <p:cNvSpPr txBox="1"/>
          <p:nvPr/>
        </p:nvSpPr>
        <p:spPr>
          <a:xfrm>
            <a:off x="9449143" y="6227275"/>
            <a:ext cx="2742857" cy="369332"/>
          </a:xfrm>
          <a:prstGeom prst="rect">
            <a:avLst/>
          </a:prstGeom>
          <a:noFill/>
        </p:spPr>
        <p:txBody>
          <a:bodyPr wrap="square" rtlCol="0">
            <a:spAutoFit/>
          </a:bodyPr>
          <a:lstStyle/>
          <a:p>
            <a:r>
              <a:rPr lang="en-US" sz="900">
                <a:hlinkClick r:id="rId5" tooltip="http://koreanwikiproject.com/wiki/index.php?title=Learn_hangeul"/>
              </a:rPr>
              <a:t>This Photo</a:t>
            </a:r>
            <a:r>
              <a:rPr lang="en-US" sz="900"/>
              <a:t> by Unknown Author is licensed under </a:t>
            </a:r>
            <a:r>
              <a:rPr lang="en-US" sz="900">
                <a:hlinkClick r:id="rId6" tooltip="https://creativecommons.org/licenses/by-nc-sa/3.0/"/>
              </a:rPr>
              <a:t>CC BY-SA-NC</a:t>
            </a:r>
            <a:endParaRPr lang="en-US" sz="900"/>
          </a:p>
        </p:txBody>
      </p:sp>
    </p:spTree>
    <p:extLst>
      <p:ext uri="{BB962C8B-B14F-4D97-AF65-F5344CB8AC3E}">
        <p14:creationId xmlns:p14="http://schemas.microsoft.com/office/powerpoint/2010/main" val="3659968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0" y="351575"/>
            <a:ext cx="9205784" cy="707578"/>
          </a:xfrm>
          <a:prstGeom prst="rect">
            <a:avLst/>
          </a:prstGeom>
          <a:noFill/>
        </p:spPr>
        <p:txBody>
          <a:bodyPr wrap="square" rtlCol="0" anchor="t">
            <a:noAutofit/>
          </a:bodyPr>
          <a:lstStyle/>
          <a:p>
            <a:r>
              <a:rPr lang="en-US" sz="3600" b="1" dirty="0">
                <a:solidFill>
                  <a:schemeClr val="bg1"/>
                </a:solidFill>
                <a:latin typeface="Arial"/>
                <a:cs typeface="Arial"/>
              </a:rPr>
              <a:t>STEP TWO- COMMUNICATE THE PLAN </a:t>
            </a:r>
            <a:endParaRPr lang="en-US" sz="3600" dirty="0"/>
          </a:p>
        </p:txBody>
      </p:sp>
      <p:sp>
        <p:nvSpPr>
          <p:cNvPr id="5" name="Rectangle 4">
            <a:extLst>
              <a:ext uri="{FF2B5EF4-FFF2-40B4-BE49-F238E27FC236}">
                <a16:creationId xmlns:a16="http://schemas.microsoft.com/office/drawing/2014/main" id="{FAC722E9-91DA-4EA5-8221-081965506D72}"/>
              </a:ext>
            </a:extLst>
          </p:cNvPr>
          <p:cNvSpPr/>
          <p:nvPr/>
        </p:nvSpPr>
        <p:spPr>
          <a:xfrm>
            <a:off x="1712680" y="1711198"/>
            <a:ext cx="6592293" cy="3730573"/>
          </a:xfrm>
          <a:prstGeom prst="rect">
            <a:avLst/>
          </a:prstGeom>
        </p:spPr>
        <p:txBody>
          <a:bodyPr wrap="square">
            <a:spAutoFit/>
          </a:bodyPr>
          <a:lstStyle/>
          <a:p>
            <a:pPr algn="ctr" defTabSz="309470">
              <a:lnSpc>
                <a:spcPct val="80000"/>
              </a:lnSpc>
              <a:defRPr sz="1800"/>
            </a:pPr>
            <a:endParaRPr lang="en-US" sz="1800" u="sng" kern="0" dirty="0">
              <a:solidFill>
                <a:srgbClr val="002060"/>
              </a:solidFill>
              <a:ea typeface="Helvetica Neue Condensed Black" charset="0"/>
              <a:cs typeface="Helvetica Neue Condensed Black" charset="0"/>
              <a:sym typeface="BebasNeueRegular"/>
            </a:endParaRPr>
          </a:p>
          <a:p>
            <a:pPr defTabSz="309470">
              <a:lnSpc>
                <a:spcPct val="80000"/>
              </a:lnSpc>
              <a:defRPr sz="1800"/>
            </a:pPr>
            <a:endParaRPr lang="en-US" sz="3200" b="1" kern="0" dirty="0">
              <a:solidFill>
                <a:srgbClr val="002060"/>
              </a:solidFill>
              <a:latin typeface="Arial Black" panose="020B0A04020102020204" pitchFamily="34" charset="0"/>
              <a:ea typeface="Helvetica Neue Condensed Black" charset="0"/>
              <a:cs typeface="Helvetica Neue Condensed Black" charset="0"/>
              <a:sym typeface="BebasNeueRegular"/>
            </a:endParaRPr>
          </a:p>
          <a:p>
            <a:pPr defTabSz="309470">
              <a:lnSpc>
                <a:spcPct val="80000"/>
              </a:lnSpc>
              <a:defRPr sz="1800"/>
            </a:pPr>
            <a:r>
              <a:rPr lang="en-US" sz="3200" b="1" kern="0" dirty="0">
                <a:solidFill>
                  <a:srgbClr val="002060"/>
                </a:solidFill>
                <a:latin typeface="Arial Black" panose="020B0A04020102020204" pitchFamily="34" charset="0"/>
                <a:ea typeface="Helvetica Neue Condensed Black" charset="0"/>
                <a:cs typeface="Helvetica Neue Condensed Black" charset="0"/>
                <a:sym typeface="BebasNeueRegular"/>
              </a:rPr>
              <a:t>KICKOFF</a:t>
            </a:r>
          </a:p>
          <a:p>
            <a:pPr defTabSz="309470">
              <a:lnSpc>
                <a:spcPct val="80000"/>
              </a:lnSpc>
              <a:defRPr sz="1800"/>
            </a:pPr>
            <a:endParaRPr lang="en-US" sz="3200" b="1" kern="0" dirty="0">
              <a:solidFill>
                <a:srgbClr val="002060"/>
              </a:solidFill>
              <a:latin typeface="Arial Black" panose="020B0A04020102020204" pitchFamily="34" charset="0"/>
              <a:ea typeface="Helvetica Neue Condensed Black" charset="0"/>
              <a:cs typeface="Helvetica Neue Condensed Black" charset="0"/>
              <a:sym typeface="BebasNeueRegular"/>
            </a:endParaRPr>
          </a:p>
          <a:p>
            <a:pPr defTabSz="309470">
              <a:lnSpc>
                <a:spcPct val="80000"/>
              </a:lnSpc>
              <a:defRPr sz="1800"/>
            </a:pPr>
            <a:r>
              <a:rPr lang="en-US" sz="3200" b="1" kern="0" dirty="0">
                <a:solidFill>
                  <a:srgbClr val="002060"/>
                </a:solidFill>
                <a:latin typeface="Arial Black" panose="020B0A04020102020204" pitchFamily="34" charset="0"/>
                <a:ea typeface="Helvetica Neue Condensed Black" charset="0"/>
                <a:cs typeface="Helvetica Neue Condensed Black" charset="0"/>
                <a:sym typeface="BebasNeueRegular"/>
              </a:rPr>
              <a:t>SCOUT MOTIVATION</a:t>
            </a:r>
          </a:p>
          <a:p>
            <a:pPr defTabSz="309470">
              <a:lnSpc>
                <a:spcPct val="80000"/>
              </a:lnSpc>
              <a:defRPr sz="1800"/>
            </a:pPr>
            <a:endParaRPr lang="en-US" sz="3200" kern="0" dirty="0">
              <a:solidFill>
                <a:srgbClr val="002060"/>
              </a:solidFill>
              <a:sym typeface="BebasNeueRegular"/>
            </a:endParaRPr>
          </a:p>
          <a:p>
            <a:pPr defTabSz="309470">
              <a:lnSpc>
                <a:spcPct val="80000"/>
              </a:lnSpc>
              <a:defRPr sz="1800"/>
            </a:pPr>
            <a:r>
              <a:rPr lang="en-US" sz="3200" b="1" kern="0" dirty="0">
                <a:solidFill>
                  <a:srgbClr val="002060"/>
                </a:solidFill>
                <a:latin typeface="Arial Black" panose="020B0A04020102020204" pitchFamily="34" charset="0"/>
                <a:ea typeface="Helvetica Neue Condensed Black" charset="0"/>
                <a:cs typeface="Helvetica Neue Condensed Black" charset="0"/>
                <a:sym typeface="BebasNeueRegular"/>
              </a:rPr>
              <a:t>PARENT BUY-IN </a:t>
            </a:r>
          </a:p>
          <a:p>
            <a:pPr defTabSz="309470">
              <a:lnSpc>
                <a:spcPct val="80000"/>
              </a:lnSpc>
              <a:defRPr sz="1800"/>
            </a:pPr>
            <a:endParaRPr lang="en-US" sz="3200" b="1" kern="0" dirty="0">
              <a:solidFill>
                <a:srgbClr val="002060"/>
              </a:solidFill>
              <a:latin typeface="Arial Black" panose="020B0A04020102020204" pitchFamily="34" charset="0"/>
              <a:ea typeface="Helvetica Neue Condensed Black" charset="0"/>
              <a:cs typeface="Helvetica Neue Condensed Black" charset="0"/>
              <a:sym typeface="BebasNeueRegular"/>
            </a:endParaRPr>
          </a:p>
          <a:p>
            <a:pPr defTabSz="309470">
              <a:lnSpc>
                <a:spcPct val="80000"/>
              </a:lnSpc>
              <a:defRPr sz="1800"/>
            </a:pPr>
            <a:r>
              <a:rPr lang="en-US" sz="3200" b="1" kern="0" dirty="0">
                <a:solidFill>
                  <a:srgbClr val="002060"/>
                </a:solidFill>
                <a:latin typeface="Arial Black" panose="020B0A04020102020204" pitchFamily="34" charset="0"/>
                <a:ea typeface="Helvetica Neue Condensed Black" charset="0"/>
                <a:cs typeface="Helvetica Neue Condensed Black" charset="0"/>
                <a:sym typeface="BebasNeueRegular"/>
              </a:rPr>
              <a:t>REGULAR COMMUNICATION </a:t>
            </a:r>
          </a:p>
          <a:p>
            <a:pPr defTabSz="309470">
              <a:lnSpc>
                <a:spcPct val="80000"/>
              </a:lnSpc>
              <a:defRPr sz="1800"/>
            </a:pPr>
            <a:endParaRPr lang="en-US" sz="2100" kern="0" dirty="0">
              <a:solidFill>
                <a:srgbClr val="002060"/>
              </a:solidFill>
              <a:sym typeface="BebasNeueRegular"/>
            </a:endParaRPr>
          </a:p>
        </p:txBody>
      </p:sp>
    </p:spTree>
    <p:extLst>
      <p:ext uri="{BB962C8B-B14F-4D97-AF65-F5344CB8AC3E}">
        <p14:creationId xmlns:p14="http://schemas.microsoft.com/office/powerpoint/2010/main" val="2831199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0" y="351575"/>
            <a:ext cx="9205784" cy="707578"/>
          </a:xfrm>
          <a:prstGeom prst="rect">
            <a:avLst/>
          </a:prstGeom>
          <a:noFill/>
        </p:spPr>
        <p:txBody>
          <a:bodyPr wrap="square" rtlCol="0" anchor="t">
            <a:noAutofit/>
          </a:bodyPr>
          <a:lstStyle/>
          <a:p>
            <a:r>
              <a:rPr lang="en-US" sz="3600" b="1" dirty="0">
                <a:solidFill>
                  <a:schemeClr val="bg1"/>
                </a:solidFill>
                <a:latin typeface="Arial"/>
                <a:cs typeface="Arial"/>
              </a:rPr>
              <a:t>STEP TWO- COMMUNICATE THE PLAN </a:t>
            </a:r>
            <a:endParaRPr lang="en-US" sz="3600" dirty="0"/>
          </a:p>
        </p:txBody>
      </p:sp>
      <p:pic>
        <p:nvPicPr>
          <p:cNvPr id="6" name="Picture 5">
            <a:extLst>
              <a:ext uri="{FF2B5EF4-FFF2-40B4-BE49-F238E27FC236}">
                <a16:creationId xmlns:a16="http://schemas.microsoft.com/office/drawing/2014/main" id="{23813CBF-EEB7-4EEC-ADB5-A3D0725308F8}"/>
              </a:ext>
            </a:extLst>
          </p:cNvPr>
          <p:cNvPicPr>
            <a:picLocks noChangeAspect="1"/>
          </p:cNvPicPr>
          <p:nvPr/>
        </p:nvPicPr>
        <p:blipFill>
          <a:blip r:embed="rId4"/>
          <a:stretch>
            <a:fillRect/>
          </a:stretch>
        </p:blipFill>
        <p:spPr>
          <a:xfrm>
            <a:off x="2464231" y="1436452"/>
            <a:ext cx="6665528" cy="5187520"/>
          </a:xfrm>
          <a:prstGeom prst="rect">
            <a:avLst/>
          </a:prstGeom>
        </p:spPr>
      </p:pic>
    </p:spTree>
    <p:extLst>
      <p:ext uri="{BB962C8B-B14F-4D97-AF65-F5344CB8AC3E}">
        <p14:creationId xmlns:p14="http://schemas.microsoft.com/office/powerpoint/2010/main" val="535674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0" y="351575"/>
            <a:ext cx="9205784" cy="707578"/>
          </a:xfrm>
          <a:prstGeom prst="rect">
            <a:avLst/>
          </a:prstGeom>
          <a:noFill/>
        </p:spPr>
        <p:txBody>
          <a:bodyPr wrap="square" rtlCol="0" anchor="t">
            <a:noAutofit/>
          </a:bodyPr>
          <a:lstStyle/>
          <a:p>
            <a:r>
              <a:rPr lang="en-US" sz="3600" b="1" dirty="0">
                <a:solidFill>
                  <a:schemeClr val="bg1"/>
                </a:solidFill>
                <a:latin typeface="Arial"/>
                <a:cs typeface="Arial"/>
              </a:rPr>
              <a:t>STEP TWO- COMMUNICATE THE PLAN </a:t>
            </a:r>
            <a:endParaRPr lang="en-US" sz="3600" dirty="0"/>
          </a:p>
        </p:txBody>
      </p:sp>
      <p:pic>
        <p:nvPicPr>
          <p:cNvPr id="3" name="Picture 2">
            <a:extLst>
              <a:ext uri="{FF2B5EF4-FFF2-40B4-BE49-F238E27FC236}">
                <a16:creationId xmlns:a16="http://schemas.microsoft.com/office/drawing/2014/main" id="{C3DD741F-22B1-1E14-BC61-1A7D25359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4252" y="1476375"/>
            <a:ext cx="6267450" cy="5381625"/>
          </a:xfrm>
          <a:prstGeom prst="rect">
            <a:avLst/>
          </a:prstGeom>
        </p:spPr>
      </p:pic>
      <p:sp>
        <p:nvSpPr>
          <p:cNvPr id="5" name="TextBox 4">
            <a:extLst>
              <a:ext uri="{FF2B5EF4-FFF2-40B4-BE49-F238E27FC236}">
                <a16:creationId xmlns:a16="http://schemas.microsoft.com/office/drawing/2014/main" id="{ADF9FBC2-CA5A-CADB-B3C4-279B62D61D40}"/>
              </a:ext>
            </a:extLst>
          </p:cNvPr>
          <p:cNvSpPr txBox="1"/>
          <p:nvPr/>
        </p:nvSpPr>
        <p:spPr>
          <a:xfrm>
            <a:off x="469288" y="1828800"/>
            <a:ext cx="3242100" cy="1077218"/>
          </a:xfrm>
          <a:prstGeom prst="rect">
            <a:avLst/>
          </a:prstGeom>
          <a:noFill/>
        </p:spPr>
        <p:txBody>
          <a:bodyPr wrap="square" rtlCol="0">
            <a:spAutoFit/>
          </a:bodyPr>
          <a:lstStyle/>
          <a:p>
            <a:r>
              <a:rPr lang="en-US" sz="3200" b="1" dirty="0">
                <a:solidFill>
                  <a:schemeClr val="accent1">
                    <a:lumMod val="75000"/>
                  </a:schemeClr>
                </a:solidFill>
              </a:rPr>
              <a:t>Sample Kickoff Agenda</a:t>
            </a:r>
          </a:p>
        </p:txBody>
      </p:sp>
    </p:spTree>
    <p:extLst>
      <p:ext uri="{BB962C8B-B14F-4D97-AF65-F5344CB8AC3E}">
        <p14:creationId xmlns:p14="http://schemas.microsoft.com/office/powerpoint/2010/main" val="3676913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0" y="351575"/>
            <a:ext cx="9205784" cy="707578"/>
          </a:xfrm>
          <a:prstGeom prst="rect">
            <a:avLst/>
          </a:prstGeom>
          <a:noFill/>
        </p:spPr>
        <p:txBody>
          <a:bodyPr wrap="square" rtlCol="0" anchor="t">
            <a:noAutofit/>
          </a:bodyPr>
          <a:lstStyle/>
          <a:p>
            <a:r>
              <a:rPr lang="en-US" sz="3600" b="1" dirty="0">
                <a:solidFill>
                  <a:schemeClr val="bg1"/>
                </a:solidFill>
                <a:latin typeface="Arial"/>
                <a:cs typeface="Arial"/>
              </a:rPr>
              <a:t>STEP TWO- COMMUNICATE THE PLAN </a:t>
            </a:r>
            <a:endParaRPr lang="en-US" sz="3600" dirty="0"/>
          </a:p>
        </p:txBody>
      </p:sp>
      <p:pic>
        <p:nvPicPr>
          <p:cNvPr id="5" name="Online Media 2" title="2009 Pack 537 Popcorn Kickoff">
            <a:hlinkClick r:id="" action="ppaction://media"/>
            <a:extLst>
              <a:ext uri="{FF2B5EF4-FFF2-40B4-BE49-F238E27FC236}">
                <a16:creationId xmlns:a16="http://schemas.microsoft.com/office/drawing/2014/main" id="{32AA7524-3DE3-4A14-A0AC-7E70D66B2BBD}"/>
              </a:ext>
            </a:extLst>
          </p:cNvPr>
          <p:cNvPicPr>
            <a:picLocks noRot="1" noChangeAspect="1"/>
          </p:cNvPicPr>
          <p:nvPr>
            <a:videoFile r:link="rId1"/>
          </p:nvPr>
        </p:nvPicPr>
        <p:blipFill>
          <a:blip r:embed="rId4"/>
          <a:stretch>
            <a:fillRect/>
          </a:stretch>
        </p:blipFill>
        <p:spPr>
          <a:xfrm>
            <a:off x="2768102" y="1518204"/>
            <a:ext cx="6655795" cy="4988221"/>
          </a:xfrm>
          <a:prstGeom prst="rect">
            <a:avLst/>
          </a:prstGeom>
        </p:spPr>
      </p:pic>
    </p:spTree>
    <p:extLst>
      <p:ext uri="{BB962C8B-B14F-4D97-AF65-F5344CB8AC3E}">
        <p14:creationId xmlns:p14="http://schemas.microsoft.com/office/powerpoint/2010/main" val="312763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pplication&#10;&#10;Description automatically generated with low confidence">
            <a:extLst>
              <a:ext uri="{FF2B5EF4-FFF2-40B4-BE49-F238E27FC236}">
                <a16:creationId xmlns:a16="http://schemas.microsoft.com/office/drawing/2014/main" id="{7100C843-1F6E-4D51-BF91-568C7D8E8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F803C4D-E47D-42AF-B215-25A2B9EBFE17}"/>
              </a:ext>
            </a:extLst>
          </p:cNvPr>
          <p:cNvSpPr txBox="1"/>
          <p:nvPr/>
        </p:nvSpPr>
        <p:spPr>
          <a:xfrm>
            <a:off x="234743" y="299763"/>
            <a:ext cx="6640190" cy="707578"/>
          </a:xfrm>
          <a:prstGeom prst="rect">
            <a:avLst/>
          </a:prstGeom>
          <a:noFill/>
        </p:spPr>
        <p:txBody>
          <a:bodyPr wrap="square" rtlCol="0">
            <a:noAutofit/>
          </a:bodyPr>
          <a:lstStyle/>
          <a:p>
            <a:r>
              <a:rPr lang="en-US" sz="4400" b="1" dirty="0">
                <a:solidFill>
                  <a:schemeClr val="bg1"/>
                </a:solidFill>
                <a:latin typeface="Helvetica" pitchFamily="2" charset="0"/>
              </a:rPr>
              <a:t>Why Popcorn?</a:t>
            </a:r>
          </a:p>
        </p:txBody>
      </p:sp>
      <p:pic>
        <p:nvPicPr>
          <p:cNvPr id="6" name="Picture 2" descr="Image result for boy scouts of america">
            <a:extLst>
              <a:ext uri="{FF2B5EF4-FFF2-40B4-BE49-F238E27FC236}">
                <a16:creationId xmlns:a16="http://schemas.microsoft.com/office/drawing/2014/main" id="{2F7A5450-E36C-4712-AAF7-6AE65E74EA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493" y="2343619"/>
            <a:ext cx="6364974" cy="279779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00B5DF78-C950-4048-A993-82F4AD418C86}"/>
              </a:ext>
            </a:extLst>
          </p:cNvPr>
          <p:cNvSpPr txBox="1">
            <a:spLocks/>
          </p:cNvSpPr>
          <p:nvPr/>
        </p:nvSpPr>
        <p:spPr>
          <a:xfrm>
            <a:off x="7188825" y="2060825"/>
            <a:ext cx="4711817" cy="3819469"/>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dirty="0">
                <a:cs typeface="Arial"/>
              </a:rPr>
              <a:t>Fund your unit’s program</a:t>
            </a:r>
          </a:p>
          <a:p>
            <a:pPr>
              <a:spcBef>
                <a:spcPts val="1200"/>
              </a:spcBef>
            </a:pPr>
            <a:r>
              <a:rPr lang="en-US" dirty="0">
                <a:cs typeface="Arial"/>
              </a:rPr>
              <a:t>Character development</a:t>
            </a:r>
          </a:p>
          <a:p>
            <a:pPr>
              <a:spcBef>
                <a:spcPts val="1200"/>
              </a:spcBef>
            </a:pPr>
            <a:r>
              <a:rPr lang="en-US" dirty="0">
                <a:cs typeface="Arial"/>
              </a:rPr>
              <a:t>Awesome Rewards</a:t>
            </a:r>
          </a:p>
          <a:p>
            <a:pPr>
              <a:spcBef>
                <a:spcPts val="1200"/>
              </a:spcBef>
            </a:pPr>
            <a:r>
              <a:rPr lang="en-US" dirty="0">
                <a:cs typeface="Arial" panose="020B0604020202020204" pitchFamily="34" charset="0"/>
              </a:rPr>
              <a:t>Improve our camps and council resources</a:t>
            </a:r>
          </a:p>
          <a:p>
            <a:pPr>
              <a:spcBef>
                <a:spcPts val="1200"/>
              </a:spcBef>
            </a:pPr>
            <a:r>
              <a:rPr lang="en-US" dirty="0">
                <a:cs typeface="Arial"/>
              </a:rPr>
              <a:t>More adventures, less time fundraising! </a:t>
            </a:r>
            <a:endParaRPr lang="en-US" sz="2400" dirty="0">
              <a:cs typeface="Arial" panose="020B0604020202020204" pitchFamily="34" charset="0"/>
            </a:endParaRPr>
          </a:p>
        </p:txBody>
      </p:sp>
      <p:sp>
        <p:nvSpPr>
          <p:cNvPr id="11" name="Text Placeholder 3">
            <a:extLst>
              <a:ext uri="{FF2B5EF4-FFF2-40B4-BE49-F238E27FC236}">
                <a16:creationId xmlns:a16="http://schemas.microsoft.com/office/drawing/2014/main" id="{1A1AE7B2-1710-49BE-A21F-141CF88655C4}"/>
              </a:ext>
            </a:extLst>
          </p:cNvPr>
          <p:cNvSpPr txBox="1">
            <a:spLocks/>
          </p:cNvSpPr>
          <p:nvPr/>
        </p:nvSpPr>
        <p:spPr>
          <a:xfrm>
            <a:off x="532493" y="5687677"/>
            <a:ext cx="8567928" cy="906141"/>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dirty="0">
                <a:cs typeface="Arial"/>
              </a:rPr>
              <a:t>OVER </a:t>
            </a:r>
            <a:r>
              <a:rPr lang="en-US" b="1" dirty="0">
                <a:solidFill>
                  <a:srgbClr val="EB2827"/>
                </a:solidFill>
                <a:cs typeface="Arial"/>
              </a:rPr>
              <a:t>$4 BILLION </a:t>
            </a:r>
            <a:r>
              <a:rPr lang="en-US" dirty="0">
                <a:solidFill>
                  <a:srgbClr val="000000"/>
                </a:solidFill>
                <a:cs typeface="Arial"/>
              </a:rPr>
              <a:t>returned</a:t>
            </a:r>
            <a:r>
              <a:rPr lang="en-US" dirty="0">
                <a:cs typeface="Arial"/>
              </a:rPr>
              <a:t> to your programs SINCE 1980</a:t>
            </a:r>
          </a:p>
        </p:txBody>
      </p:sp>
    </p:spTree>
    <p:extLst>
      <p:ext uri="{BB962C8B-B14F-4D97-AF65-F5344CB8AC3E}">
        <p14:creationId xmlns:p14="http://schemas.microsoft.com/office/powerpoint/2010/main" val="716786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1087149" y="299763"/>
            <a:ext cx="8682755" cy="707578"/>
          </a:xfrm>
          <a:prstGeom prst="rect">
            <a:avLst/>
          </a:prstGeom>
          <a:noFill/>
        </p:spPr>
        <p:txBody>
          <a:bodyPr wrap="square" rtlCol="0" anchor="t">
            <a:noAutofit/>
          </a:bodyPr>
          <a:lstStyle/>
          <a:p>
            <a:r>
              <a:rPr lang="en-US" sz="4400" b="1" dirty="0">
                <a:solidFill>
                  <a:schemeClr val="bg1"/>
                </a:solidFill>
                <a:latin typeface="Arial"/>
                <a:cs typeface="Arial"/>
              </a:rPr>
              <a:t>KICKOFF</a:t>
            </a:r>
            <a:endParaRPr lang="en-US" dirty="0"/>
          </a:p>
        </p:txBody>
      </p:sp>
      <p:pic>
        <p:nvPicPr>
          <p:cNvPr id="2" name="Picture 1">
            <a:extLst>
              <a:ext uri="{FF2B5EF4-FFF2-40B4-BE49-F238E27FC236}">
                <a16:creationId xmlns:a16="http://schemas.microsoft.com/office/drawing/2014/main" id="{685C0987-065F-4F80-9A0B-F70738386F13}"/>
              </a:ext>
            </a:extLst>
          </p:cNvPr>
          <p:cNvPicPr>
            <a:picLocks noChangeAspect="1"/>
          </p:cNvPicPr>
          <p:nvPr/>
        </p:nvPicPr>
        <p:blipFill>
          <a:blip r:embed="rId3"/>
          <a:stretch>
            <a:fillRect/>
          </a:stretch>
        </p:blipFill>
        <p:spPr>
          <a:xfrm>
            <a:off x="514430" y="1659988"/>
            <a:ext cx="11050100" cy="4740811"/>
          </a:xfrm>
          <a:prstGeom prst="rect">
            <a:avLst/>
          </a:prstGeom>
        </p:spPr>
      </p:pic>
    </p:spTree>
    <p:extLst>
      <p:ext uri="{BB962C8B-B14F-4D97-AF65-F5344CB8AC3E}">
        <p14:creationId xmlns:p14="http://schemas.microsoft.com/office/powerpoint/2010/main" val="4054073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1087149" y="299763"/>
            <a:ext cx="8682755" cy="707578"/>
          </a:xfrm>
          <a:prstGeom prst="rect">
            <a:avLst/>
          </a:prstGeom>
          <a:noFill/>
        </p:spPr>
        <p:txBody>
          <a:bodyPr wrap="square" rtlCol="0" anchor="t">
            <a:noAutofit/>
          </a:bodyPr>
          <a:lstStyle/>
          <a:p>
            <a:r>
              <a:rPr lang="en-US" sz="4400" b="1" dirty="0">
                <a:solidFill>
                  <a:schemeClr val="bg1"/>
                </a:solidFill>
                <a:latin typeface="Arial"/>
                <a:cs typeface="Arial"/>
              </a:rPr>
              <a:t>KICKOFF</a:t>
            </a:r>
            <a:endParaRPr lang="en-US" dirty="0"/>
          </a:p>
        </p:txBody>
      </p:sp>
      <p:sp>
        <p:nvSpPr>
          <p:cNvPr id="6" name="Rectangle 5">
            <a:extLst>
              <a:ext uri="{FF2B5EF4-FFF2-40B4-BE49-F238E27FC236}">
                <a16:creationId xmlns:a16="http://schemas.microsoft.com/office/drawing/2014/main" id="{7F650FA4-20FF-4AA6-BE09-A5510910D3B5}"/>
              </a:ext>
            </a:extLst>
          </p:cNvPr>
          <p:cNvSpPr/>
          <p:nvPr/>
        </p:nvSpPr>
        <p:spPr>
          <a:xfrm>
            <a:off x="918153" y="1778555"/>
            <a:ext cx="7257509" cy="4308231"/>
          </a:xfrm>
          <a:prstGeom prst="rect">
            <a:avLst/>
          </a:prstGeom>
        </p:spPr>
        <p:txBody>
          <a:bodyPr wrap="square">
            <a:spAutoFit/>
          </a:bodyPr>
          <a:lstStyle/>
          <a:p>
            <a:pPr algn="ctr" defTabSz="309470">
              <a:lnSpc>
                <a:spcPct val="80000"/>
              </a:lnSpc>
              <a:defRPr sz="1800"/>
            </a:pPr>
            <a:endParaRPr lang="en-US" sz="3600" u="sng" kern="0" dirty="0">
              <a:solidFill>
                <a:srgbClr val="002060"/>
              </a:solidFill>
              <a:ea typeface="Helvetica Neue Condensed Black" charset="0"/>
              <a:cs typeface="Helvetica Neue Condensed Black" charset="0"/>
              <a:sym typeface="BebasNeueRegular"/>
            </a:endParaRPr>
          </a:p>
          <a:p>
            <a:pPr defTabSz="309470">
              <a:lnSpc>
                <a:spcPct val="80000"/>
              </a:lnSpc>
              <a:defRPr sz="1800"/>
            </a:pPr>
            <a:r>
              <a:rPr lang="en-US" sz="3600" b="1" kern="0" dirty="0">
                <a:solidFill>
                  <a:srgbClr val="002060"/>
                </a:solidFill>
                <a:latin typeface="Arial Black" panose="020B0A04020102020204" pitchFamily="34" charset="0"/>
                <a:ea typeface="Helvetica Neue Condensed Black" charset="0"/>
                <a:cs typeface="Helvetica Neue Condensed Black" charset="0"/>
                <a:sym typeface="BebasNeueRegular"/>
              </a:rPr>
              <a:t>ALL FAMILIES USE THE APP</a:t>
            </a:r>
            <a:endParaRPr lang="en-US" sz="3600" kern="0" dirty="0">
              <a:solidFill>
                <a:srgbClr val="002060"/>
              </a:solidFill>
              <a:latin typeface="Arial Black" panose="020B0A04020102020204" pitchFamily="34" charset="0"/>
              <a:ea typeface="Helvetica Neue Condensed Black" charset="0"/>
              <a:cs typeface="Helvetica Neue Condensed Black" charset="0"/>
              <a:sym typeface="BebasNeueRegular"/>
            </a:endParaRPr>
          </a:p>
          <a:p>
            <a:pPr marL="598284" lvl="1" indent="-214313" defTabSz="309470">
              <a:lnSpc>
                <a:spcPct val="80000"/>
              </a:lnSpc>
              <a:buFont typeface="Arial" panose="020B0604020202020204" pitchFamily="34" charset="0"/>
              <a:buChar char="•"/>
              <a:defRPr sz="1800"/>
            </a:pPr>
            <a:r>
              <a:rPr lang="en-US" sz="3600" kern="0" dirty="0">
                <a:ea typeface="Helvetica Neue Condensed Black" charset="0"/>
                <a:cs typeface="Helvetica Neue Condensed Black" charset="0"/>
                <a:sym typeface="BebasNeueRegular"/>
              </a:rPr>
              <a:t>Record all Sales</a:t>
            </a:r>
          </a:p>
          <a:p>
            <a:pPr marL="598284" lvl="1" indent="-214313" defTabSz="309470">
              <a:lnSpc>
                <a:spcPct val="80000"/>
              </a:lnSpc>
              <a:buFont typeface="Arial" panose="020B0604020202020204" pitchFamily="34" charset="0"/>
              <a:buChar char="•"/>
              <a:defRPr sz="1800"/>
            </a:pPr>
            <a:r>
              <a:rPr lang="en-US" sz="3600" kern="0" dirty="0">
                <a:sym typeface="BebasNeueRegular"/>
              </a:rPr>
              <a:t>Manage your inventory</a:t>
            </a:r>
          </a:p>
          <a:p>
            <a:pPr marL="598284" lvl="1" indent="-214313" defTabSz="309470">
              <a:lnSpc>
                <a:spcPct val="80000"/>
              </a:lnSpc>
              <a:buFont typeface="Arial" panose="020B0604020202020204" pitchFamily="34" charset="0"/>
              <a:buChar char="•"/>
              <a:defRPr sz="1800"/>
            </a:pPr>
            <a:r>
              <a:rPr lang="en-US" sz="3600" kern="0" dirty="0">
                <a:sym typeface="BebasNeueRegular"/>
              </a:rPr>
              <a:t>Schedule your workforce</a:t>
            </a:r>
          </a:p>
          <a:p>
            <a:pPr marL="598284" lvl="1" indent="-214313" defTabSz="309470">
              <a:lnSpc>
                <a:spcPct val="80000"/>
              </a:lnSpc>
              <a:buFont typeface="Arial" panose="020B0604020202020204" pitchFamily="34" charset="0"/>
              <a:buChar char="•"/>
              <a:defRPr sz="1800"/>
            </a:pPr>
            <a:r>
              <a:rPr lang="en-US" sz="3600" kern="0" dirty="0">
                <a:sym typeface="BebasNeueRegular"/>
              </a:rPr>
              <a:t>Take Credit Cards</a:t>
            </a:r>
          </a:p>
          <a:p>
            <a:pPr defTabSz="309470">
              <a:lnSpc>
                <a:spcPct val="80000"/>
              </a:lnSpc>
              <a:defRPr sz="1800"/>
            </a:pPr>
            <a:endParaRPr lang="en-US" sz="3600" kern="0" dirty="0">
              <a:solidFill>
                <a:srgbClr val="002060"/>
              </a:solidFill>
              <a:sym typeface="BebasNeueRegular"/>
            </a:endParaRPr>
          </a:p>
          <a:p>
            <a:pPr defTabSz="309470">
              <a:lnSpc>
                <a:spcPct val="80000"/>
              </a:lnSpc>
              <a:defRPr sz="1800"/>
            </a:pPr>
            <a:r>
              <a:rPr lang="en-US" sz="3600" b="1" kern="0" dirty="0">
                <a:solidFill>
                  <a:srgbClr val="002060"/>
                </a:solidFill>
                <a:latin typeface="Arial Black" panose="020B0A04020102020204" pitchFamily="34" charset="0"/>
                <a:ea typeface="Helvetica Neue Condensed Black" charset="0"/>
                <a:cs typeface="Helvetica Neue Condensed Black" charset="0"/>
                <a:sym typeface="BebasNeueRegular"/>
              </a:rPr>
              <a:t>TAKE CREDIT CARDS !</a:t>
            </a:r>
          </a:p>
          <a:p>
            <a:pPr defTabSz="309470">
              <a:lnSpc>
                <a:spcPct val="80000"/>
              </a:lnSpc>
              <a:defRPr sz="1800"/>
            </a:pPr>
            <a:endParaRPr lang="en-US" sz="1800" kern="0" dirty="0">
              <a:solidFill>
                <a:srgbClr val="002060"/>
              </a:solidFill>
              <a:sym typeface="BebasNeueRegular"/>
            </a:endParaRPr>
          </a:p>
        </p:txBody>
      </p:sp>
      <p:pic>
        <p:nvPicPr>
          <p:cNvPr id="7" name="Picture 6">
            <a:extLst>
              <a:ext uri="{FF2B5EF4-FFF2-40B4-BE49-F238E27FC236}">
                <a16:creationId xmlns:a16="http://schemas.microsoft.com/office/drawing/2014/main" id="{F45954F5-1B59-45E4-87A2-2B3646BA8595}"/>
              </a:ext>
            </a:extLst>
          </p:cNvPr>
          <p:cNvPicPr>
            <a:picLocks noChangeAspect="1"/>
          </p:cNvPicPr>
          <p:nvPr/>
        </p:nvPicPr>
        <p:blipFill>
          <a:blip r:embed="rId3"/>
          <a:stretch>
            <a:fillRect/>
          </a:stretch>
        </p:blipFill>
        <p:spPr>
          <a:xfrm>
            <a:off x="8175662" y="1721262"/>
            <a:ext cx="3188484" cy="4127350"/>
          </a:xfrm>
          <a:prstGeom prst="rect">
            <a:avLst/>
          </a:prstGeom>
        </p:spPr>
      </p:pic>
    </p:spTree>
    <p:extLst>
      <p:ext uri="{BB962C8B-B14F-4D97-AF65-F5344CB8AC3E}">
        <p14:creationId xmlns:p14="http://schemas.microsoft.com/office/powerpoint/2010/main" val="3716012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0" y="351575"/>
            <a:ext cx="9205784" cy="707578"/>
          </a:xfrm>
          <a:prstGeom prst="rect">
            <a:avLst/>
          </a:prstGeom>
          <a:noFill/>
        </p:spPr>
        <p:txBody>
          <a:bodyPr wrap="square" rtlCol="0" anchor="t">
            <a:noAutofit/>
          </a:bodyPr>
          <a:lstStyle/>
          <a:p>
            <a:r>
              <a:rPr lang="en-US" sz="3600" b="1" dirty="0">
                <a:solidFill>
                  <a:schemeClr val="bg1"/>
                </a:solidFill>
                <a:latin typeface="Arial"/>
                <a:cs typeface="Arial"/>
              </a:rPr>
              <a:t>STEP TWO- COMMUNICATE THE PLAN </a:t>
            </a:r>
            <a:endParaRPr lang="en-US" sz="3600" dirty="0"/>
          </a:p>
        </p:txBody>
      </p:sp>
      <p:sp>
        <p:nvSpPr>
          <p:cNvPr id="5" name="Rectangle 4">
            <a:extLst>
              <a:ext uri="{FF2B5EF4-FFF2-40B4-BE49-F238E27FC236}">
                <a16:creationId xmlns:a16="http://schemas.microsoft.com/office/drawing/2014/main" id="{9F60F265-2EB2-4FB8-AECC-B5EDA738806F}"/>
              </a:ext>
            </a:extLst>
          </p:cNvPr>
          <p:cNvSpPr/>
          <p:nvPr/>
        </p:nvSpPr>
        <p:spPr>
          <a:xfrm>
            <a:off x="1712680" y="1711198"/>
            <a:ext cx="8036231" cy="3200235"/>
          </a:xfrm>
          <a:prstGeom prst="rect">
            <a:avLst/>
          </a:prstGeom>
        </p:spPr>
        <p:txBody>
          <a:bodyPr wrap="square">
            <a:spAutoFit/>
          </a:bodyPr>
          <a:lstStyle/>
          <a:p>
            <a:pPr algn="ctr" defTabSz="309470">
              <a:lnSpc>
                <a:spcPct val="80000"/>
              </a:lnSpc>
              <a:defRPr sz="1800"/>
            </a:pPr>
            <a:endParaRPr lang="en-US" sz="1800" u="sng" kern="0" dirty="0">
              <a:solidFill>
                <a:srgbClr val="002060"/>
              </a:solidFill>
              <a:ea typeface="Helvetica Neue Condensed Black" charset="0"/>
              <a:cs typeface="Helvetica Neue Condensed Black" charset="0"/>
              <a:sym typeface="BebasNeueRegular"/>
            </a:endParaRPr>
          </a:p>
          <a:p>
            <a:pPr defTabSz="309470">
              <a:lnSpc>
                <a:spcPct val="80000"/>
              </a:lnSpc>
              <a:defRPr sz="1800"/>
            </a:pPr>
            <a:r>
              <a:rPr lang="en-US" sz="5400" b="1" kern="0" dirty="0">
                <a:solidFill>
                  <a:srgbClr val="002060"/>
                </a:solidFill>
                <a:latin typeface="Arial Black" panose="020B0A04020102020204" pitchFamily="34" charset="0"/>
                <a:ea typeface="Helvetica Neue Condensed Black" charset="0"/>
                <a:cs typeface="Helvetica Neue Condensed Black" charset="0"/>
                <a:sym typeface="BebasNeueRegular"/>
              </a:rPr>
              <a:t>SCOUT MOTIVATION</a:t>
            </a:r>
          </a:p>
          <a:p>
            <a:pPr marL="598284" lvl="1" indent="-214313" defTabSz="309470">
              <a:lnSpc>
                <a:spcPct val="80000"/>
              </a:lnSpc>
              <a:buFont typeface="Arial" panose="020B0604020202020204" pitchFamily="34" charset="0"/>
              <a:buChar char="•"/>
              <a:defRPr sz="1800"/>
            </a:pPr>
            <a:r>
              <a:rPr lang="en-US" sz="5400" kern="0" dirty="0">
                <a:ea typeface="Helvetica Neue Condensed Black" charset="0"/>
                <a:cs typeface="Helvetica Neue Condensed Black" charset="0"/>
                <a:sym typeface="BebasNeueRegular"/>
              </a:rPr>
              <a:t>Every Scout Sells</a:t>
            </a:r>
          </a:p>
          <a:p>
            <a:pPr marL="598284" lvl="1" indent="-214313" defTabSz="309470">
              <a:lnSpc>
                <a:spcPct val="80000"/>
              </a:lnSpc>
              <a:buFont typeface="Arial" panose="020B0604020202020204" pitchFamily="34" charset="0"/>
              <a:buChar char="•"/>
              <a:defRPr sz="1800"/>
            </a:pPr>
            <a:r>
              <a:rPr lang="en-US" sz="5400" kern="0" dirty="0">
                <a:sym typeface="BebasNeueRegular"/>
              </a:rPr>
              <a:t>Set a Goal For Each Scout</a:t>
            </a:r>
          </a:p>
          <a:p>
            <a:pPr marL="598284" lvl="1" indent="-214313" defTabSz="309470">
              <a:lnSpc>
                <a:spcPct val="80000"/>
              </a:lnSpc>
              <a:buFont typeface="Arial" panose="020B0604020202020204" pitchFamily="34" charset="0"/>
              <a:buChar char="•"/>
              <a:defRPr sz="1800"/>
            </a:pPr>
            <a:r>
              <a:rPr lang="en-US" sz="5400" kern="0" dirty="0">
                <a:sym typeface="BebasNeueRegular"/>
              </a:rPr>
              <a:t>Prizes</a:t>
            </a:r>
          </a:p>
          <a:p>
            <a:pPr defTabSz="309470">
              <a:lnSpc>
                <a:spcPct val="80000"/>
              </a:lnSpc>
              <a:defRPr sz="1800"/>
            </a:pPr>
            <a:endParaRPr lang="en-US" sz="1800" kern="0" dirty="0">
              <a:solidFill>
                <a:srgbClr val="002060"/>
              </a:solidFill>
              <a:sym typeface="BebasNeueRegular"/>
            </a:endParaRPr>
          </a:p>
        </p:txBody>
      </p:sp>
    </p:spTree>
    <p:extLst>
      <p:ext uri="{BB962C8B-B14F-4D97-AF65-F5344CB8AC3E}">
        <p14:creationId xmlns:p14="http://schemas.microsoft.com/office/powerpoint/2010/main" val="3695406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0" y="351575"/>
            <a:ext cx="9205784" cy="707578"/>
          </a:xfrm>
          <a:prstGeom prst="rect">
            <a:avLst/>
          </a:prstGeom>
          <a:noFill/>
        </p:spPr>
        <p:txBody>
          <a:bodyPr wrap="square" rtlCol="0" anchor="t">
            <a:noAutofit/>
          </a:bodyPr>
          <a:lstStyle/>
          <a:p>
            <a:r>
              <a:rPr lang="en-US" sz="3600" b="1" dirty="0">
                <a:solidFill>
                  <a:schemeClr val="bg1"/>
                </a:solidFill>
                <a:latin typeface="Arial"/>
                <a:cs typeface="Arial"/>
              </a:rPr>
              <a:t>STEP TWO- COMMUNICATE THE PLAN </a:t>
            </a:r>
            <a:endParaRPr lang="en-US" sz="3600" dirty="0"/>
          </a:p>
        </p:txBody>
      </p:sp>
      <p:sp>
        <p:nvSpPr>
          <p:cNvPr id="5" name="Rectangle 4">
            <a:extLst>
              <a:ext uri="{FF2B5EF4-FFF2-40B4-BE49-F238E27FC236}">
                <a16:creationId xmlns:a16="http://schemas.microsoft.com/office/drawing/2014/main" id="{9F60F265-2EB2-4FB8-AECC-B5EDA738806F}"/>
              </a:ext>
            </a:extLst>
          </p:cNvPr>
          <p:cNvSpPr/>
          <p:nvPr/>
        </p:nvSpPr>
        <p:spPr>
          <a:xfrm>
            <a:off x="1712680" y="1711198"/>
            <a:ext cx="6592293" cy="885755"/>
          </a:xfrm>
          <a:prstGeom prst="rect">
            <a:avLst/>
          </a:prstGeom>
        </p:spPr>
        <p:txBody>
          <a:bodyPr wrap="square">
            <a:spAutoFit/>
          </a:bodyPr>
          <a:lstStyle/>
          <a:p>
            <a:pPr algn="ctr" defTabSz="309470">
              <a:lnSpc>
                <a:spcPct val="80000"/>
              </a:lnSpc>
              <a:defRPr sz="1800"/>
            </a:pPr>
            <a:endParaRPr lang="en-US" sz="1800" u="sng" kern="0" dirty="0">
              <a:solidFill>
                <a:srgbClr val="002060"/>
              </a:solidFill>
              <a:ea typeface="Helvetica Neue Condensed Black" charset="0"/>
              <a:cs typeface="Helvetica Neue Condensed Black" charset="0"/>
              <a:sym typeface="BebasNeueRegular"/>
            </a:endParaRPr>
          </a:p>
          <a:p>
            <a:pPr defTabSz="309470">
              <a:lnSpc>
                <a:spcPct val="80000"/>
              </a:lnSpc>
              <a:defRPr sz="1800"/>
            </a:pPr>
            <a:r>
              <a:rPr lang="en-US" sz="2800" b="1" kern="0" dirty="0">
                <a:solidFill>
                  <a:srgbClr val="002060"/>
                </a:solidFill>
                <a:latin typeface="Arial Black" panose="020B0A04020102020204" pitchFamily="34" charset="0"/>
                <a:ea typeface="Helvetica Neue Condensed Black" charset="0"/>
                <a:cs typeface="Helvetica Neue Condensed Black" charset="0"/>
                <a:sym typeface="BebasNeueRegular"/>
              </a:rPr>
              <a:t>SCOUT MOTIVATION</a:t>
            </a:r>
          </a:p>
          <a:p>
            <a:pPr defTabSz="309470">
              <a:lnSpc>
                <a:spcPct val="80000"/>
              </a:lnSpc>
              <a:defRPr sz="1800"/>
            </a:pPr>
            <a:endParaRPr lang="en-US" sz="1800" kern="0" dirty="0">
              <a:solidFill>
                <a:srgbClr val="002060"/>
              </a:solidFill>
              <a:sym typeface="BebasNeueRegular"/>
            </a:endParaRPr>
          </a:p>
        </p:txBody>
      </p:sp>
      <p:pic>
        <p:nvPicPr>
          <p:cNvPr id="6" name="Picture 4" descr="Image result for amazon.com gift card">
            <a:extLst>
              <a:ext uri="{FF2B5EF4-FFF2-40B4-BE49-F238E27FC236}">
                <a16:creationId xmlns:a16="http://schemas.microsoft.com/office/drawing/2014/main" id="{8621EBF1-AA28-46C9-8541-13580FCAA09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6920" y="2671431"/>
            <a:ext cx="3614172" cy="317923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AB467E6-725D-489D-8219-70C392633527}"/>
              </a:ext>
            </a:extLst>
          </p:cNvPr>
          <p:cNvSpPr/>
          <p:nvPr/>
        </p:nvSpPr>
        <p:spPr>
          <a:xfrm>
            <a:off x="4484413" y="2380533"/>
            <a:ext cx="7200822" cy="3761030"/>
          </a:xfrm>
          <a:prstGeom prst="rect">
            <a:avLst/>
          </a:prstGeom>
        </p:spPr>
        <p:txBody>
          <a:bodyPr wrap="square" anchor="t">
            <a:spAutoFit/>
          </a:bodyPr>
          <a:lstStyle/>
          <a:p>
            <a:pPr defTabSz="412626">
              <a:lnSpc>
                <a:spcPct val="80000"/>
              </a:lnSpc>
              <a:defRPr sz="1800"/>
            </a:pPr>
            <a:r>
              <a:rPr lang="en-US" sz="2400" b="1" kern="0" dirty="0">
                <a:solidFill>
                  <a:srgbClr val="154072"/>
                </a:solidFill>
                <a:latin typeface="Arial Black" panose="020B0A04020102020204" pitchFamily="34" charset="0"/>
                <a:ea typeface="Helvetica Neue Condensed Black" charset="0"/>
                <a:cs typeface="Helvetica Neue Condensed Black" charset="0"/>
                <a:sym typeface="BebasNeueRegular"/>
              </a:rPr>
              <a:t>SCOUTS BUY THE PRIZES THEY WANT WITH AN AMAZON.COM GIFT CARD</a:t>
            </a:r>
          </a:p>
          <a:p>
            <a:pPr algn="ctr" defTabSz="412626">
              <a:lnSpc>
                <a:spcPct val="80000"/>
              </a:lnSpc>
              <a:defRPr sz="1800"/>
            </a:pPr>
            <a:endParaRPr lang="en-US" sz="1800" kern="0" dirty="0">
              <a:ea typeface="Helvetica Neue Condensed Black" charset="0"/>
              <a:cs typeface="Helvetica Neue Condensed Black" charset="0"/>
              <a:sym typeface="BebasNeueRegular"/>
            </a:endParaRPr>
          </a:p>
          <a:p>
            <a:pPr algn="ctr" defTabSz="412626">
              <a:lnSpc>
                <a:spcPct val="80000"/>
              </a:lnSpc>
              <a:defRPr sz="1800"/>
            </a:pPr>
            <a:r>
              <a:rPr lang="en-US" sz="1800" dirty="0"/>
              <a:t>Amazon.com Gift Cards are claimed on the Rewards page within the Scout’s account in the app and Trails-End.com when certain sales levels are reached and approved by a unit leader. </a:t>
            </a:r>
          </a:p>
          <a:p>
            <a:pPr algn="ctr" defTabSz="412626">
              <a:lnSpc>
                <a:spcPct val="80000"/>
              </a:lnSpc>
              <a:defRPr sz="1800"/>
            </a:pPr>
            <a:endParaRPr lang="en-US" sz="1800" kern="0" dirty="0">
              <a:ea typeface="Helvetica Neue Condensed Black" charset="0"/>
              <a:cs typeface="Helvetica Neue Condensed Black" charset="0"/>
              <a:sym typeface="BebasNeueRegular"/>
            </a:endParaRPr>
          </a:p>
          <a:p>
            <a:pPr marL="285750" indent="-285750" defTabSz="412626">
              <a:lnSpc>
                <a:spcPct val="80000"/>
              </a:lnSpc>
              <a:buFont typeface="Arial" panose="020B0604020202020204" pitchFamily="34" charset="0"/>
              <a:buChar char="•"/>
              <a:defRPr sz="1800"/>
            </a:pPr>
            <a:endParaRPr lang="en-US" sz="2600" kern="0" dirty="0">
              <a:solidFill>
                <a:srgbClr val="002060"/>
              </a:solidFill>
              <a:ea typeface="Helvetica Neue Condensed Black" charset="0"/>
              <a:cs typeface="Helvetica Neue Condensed Black" charset="0"/>
              <a:sym typeface="BebasNeueRegular"/>
            </a:endParaRPr>
          </a:p>
          <a:p>
            <a:pPr defTabSz="412626">
              <a:lnSpc>
                <a:spcPct val="80000"/>
              </a:lnSpc>
              <a:defRPr sz="1800"/>
            </a:pPr>
            <a:r>
              <a:rPr lang="en-US" sz="2000" b="1" kern="0" dirty="0">
                <a:solidFill>
                  <a:srgbClr val="154072"/>
                </a:solidFill>
                <a:latin typeface="Arial Black" panose="020B0A04020102020204" pitchFamily="34" charset="0"/>
                <a:ea typeface="Helvetica Neue Condensed Black" charset="0"/>
                <a:cs typeface="Helvetica Neue Condensed Black" charset="0"/>
                <a:sym typeface="BebasNeueRegular"/>
              </a:rPr>
              <a:t>BENEFITS FOR SCOUTS</a:t>
            </a:r>
            <a:endParaRPr lang="en-US" sz="2000" b="1" kern="0" dirty="0">
              <a:solidFill>
                <a:srgbClr val="154072"/>
              </a:solidFill>
              <a:latin typeface="Arial Black" panose="020B0A04020102020204" pitchFamily="34" charset="0"/>
              <a:ea typeface="Helvetica Neue Condensed Black" charset="0"/>
              <a:cs typeface="Helvetica Neue Condensed Black" charset="0"/>
            </a:endParaRPr>
          </a:p>
          <a:p>
            <a:pPr marL="669721" lvl="1" indent="-285750" fontAlgn="base">
              <a:buFont typeface="Arial" panose="020B0604020202020204" pitchFamily="34" charset="0"/>
              <a:buChar char="•"/>
            </a:pPr>
            <a:r>
              <a:rPr lang="en-US" sz="1800" b="1" dirty="0"/>
              <a:t>Higher prize value </a:t>
            </a:r>
            <a:r>
              <a:rPr lang="en-US" sz="1800" dirty="0"/>
              <a:t>than other fundraisers </a:t>
            </a:r>
          </a:p>
          <a:p>
            <a:pPr marL="669721" lvl="1" indent="-285750" fontAlgn="base">
              <a:buFont typeface="Arial" panose="020B0604020202020204" pitchFamily="34" charset="0"/>
              <a:buChar char="•"/>
            </a:pPr>
            <a:r>
              <a:rPr lang="en-US" sz="1800" b="1" dirty="0"/>
              <a:t>Millions of prizes </a:t>
            </a:r>
            <a:r>
              <a:rPr lang="en-US" sz="1800" dirty="0"/>
              <a:t>to choose on Amazon.com </a:t>
            </a:r>
          </a:p>
          <a:p>
            <a:pPr marL="669721" lvl="1" indent="-285750" fontAlgn="base">
              <a:buFont typeface="Arial" panose="020B0604020202020204" pitchFamily="34" charset="0"/>
              <a:buChar char="•"/>
            </a:pPr>
            <a:r>
              <a:rPr lang="en-US" sz="1800" b="1" dirty="0"/>
              <a:t>Prizes delivered directly to your door</a:t>
            </a:r>
            <a:r>
              <a:rPr lang="en-US" sz="1800" dirty="0"/>
              <a:t> faster than ever before</a:t>
            </a:r>
            <a:r>
              <a:rPr lang="en-US" sz="1800" b="1" dirty="0"/>
              <a:t> </a:t>
            </a:r>
          </a:p>
          <a:p>
            <a:pPr defTabSz="412626">
              <a:lnSpc>
                <a:spcPct val="80000"/>
              </a:lnSpc>
              <a:defRPr sz="1800"/>
            </a:pPr>
            <a:endParaRPr lang="en-US" sz="2600" kern="0" dirty="0">
              <a:solidFill>
                <a:srgbClr val="002060"/>
              </a:solidFill>
              <a:ea typeface="Helvetica Neue Condensed Black" charset="0"/>
              <a:cs typeface="Helvetica Neue Condensed Black" charset="0"/>
              <a:sym typeface="BebasNeueRegular"/>
            </a:endParaRPr>
          </a:p>
          <a:p>
            <a:pPr defTabSz="412626">
              <a:lnSpc>
                <a:spcPct val="80000"/>
              </a:lnSpc>
              <a:defRPr sz="1800"/>
            </a:pPr>
            <a:endParaRPr lang="en-US" sz="2000" kern="0" dirty="0">
              <a:solidFill>
                <a:srgbClr val="002060"/>
              </a:solidFill>
              <a:ea typeface="Helvetica Neue Condensed Black" charset="0"/>
              <a:cs typeface="Helvetica Neue Condensed Black" charset="0"/>
              <a:sym typeface="BebasNeueRegular"/>
            </a:endParaRPr>
          </a:p>
        </p:txBody>
      </p:sp>
    </p:spTree>
    <p:extLst>
      <p:ext uri="{BB962C8B-B14F-4D97-AF65-F5344CB8AC3E}">
        <p14:creationId xmlns:p14="http://schemas.microsoft.com/office/powerpoint/2010/main" val="387046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0" y="351575"/>
            <a:ext cx="9205784" cy="707578"/>
          </a:xfrm>
          <a:prstGeom prst="rect">
            <a:avLst/>
          </a:prstGeom>
          <a:noFill/>
        </p:spPr>
        <p:txBody>
          <a:bodyPr wrap="square" rtlCol="0" anchor="t">
            <a:noAutofit/>
          </a:bodyPr>
          <a:lstStyle/>
          <a:p>
            <a:r>
              <a:rPr lang="en-US" sz="3600" b="1" dirty="0">
                <a:solidFill>
                  <a:schemeClr val="bg1"/>
                </a:solidFill>
                <a:latin typeface="Arial"/>
                <a:cs typeface="Arial"/>
              </a:rPr>
              <a:t>TRAIL’S END REWARDS </a:t>
            </a:r>
            <a:endParaRPr lang="en-US" sz="3600" dirty="0"/>
          </a:p>
        </p:txBody>
      </p:sp>
      <p:sp>
        <p:nvSpPr>
          <p:cNvPr id="10" name="TextBox 9">
            <a:extLst>
              <a:ext uri="{FF2B5EF4-FFF2-40B4-BE49-F238E27FC236}">
                <a16:creationId xmlns:a16="http://schemas.microsoft.com/office/drawing/2014/main" id="{9E653247-CD08-24E8-B111-3FEED74C4CF1}"/>
              </a:ext>
            </a:extLst>
          </p:cNvPr>
          <p:cNvSpPr txBox="1"/>
          <p:nvPr/>
        </p:nvSpPr>
        <p:spPr>
          <a:xfrm>
            <a:off x="1012874" y="2032489"/>
            <a:ext cx="4284891" cy="1446550"/>
          </a:xfrm>
          <a:prstGeom prst="rect">
            <a:avLst/>
          </a:prstGeom>
          <a:noFill/>
        </p:spPr>
        <p:txBody>
          <a:bodyPr wrap="none" rtlCol="0">
            <a:spAutoFit/>
          </a:bodyPr>
          <a:lstStyle/>
          <a:p>
            <a:r>
              <a:rPr lang="en-US" b="1" dirty="0">
                <a:solidFill>
                  <a:srgbClr val="EE3645"/>
                </a:solidFill>
              </a:rPr>
              <a:t>WHY DO KIDS LOVE TRAIL’S END REWARDS</a:t>
            </a:r>
          </a:p>
          <a:p>
            <a:pPr marL="285750" indent="-285750">
              <a:buClr>
                <a:srgbClr val="EE3645"/>
              </a:buClr>
              <a:buFont typeface="Arial" panose="020B0604020202020204" pitchFamily="34" charset="0"/>
              <a:buChar char="•"/>
            </a:pPr>
            <a:r>
              <a:rPr lang="en-US" sz="1400" dirty="0"/>
              <a:t>You get to buy the prizes you want!</a:t>
            </a:r>
          </a:p>
          <a:p>
            <a:pPr marL="285750" indent="-285750">
              <a:buClr>
                <a:srgbClr val="EE3645"/>
              </a:buClr>
              <a:buFont typeface="Arial" panose="020B0604020202020204" pitchFamily="34" charset="0"/>
              <a:buChar char="•"/>
            </a:pPr>
            <a:r>
              <a:rPr lang="en-US" sz="1400" dirty="0"/>
              <a:t>The more you sell, the more you earn.</a:t>
            </a:r>
          </a:p>
          <a:p>
            <a:pPr marL="285750" indent="-285750">
              <a:buClr>
                <a:srgbClr val="EE3645"/>
              </a:buClr>
              <a:buFont typeface="Arial" panose="020B0604020202020204" pitchFamily="34" charset="0"/>
              <a:buChar char="•"/>
            </a:pPr>
            <a:r>
              <a:rPr lang="en-US" sz="1400" dirty="0"/>
              <a:t>Millions of prize choices on </a:t>
            </a:r>
            <a:r>
              <a:rPr lang="en-US" sz="1400" dirty="0" err="1"/>
              <a:t>Amazon.com</a:t>
            </a:r>
            <a:r>
              <a:rPr lang="en-US" sz="1400" dirty="0"/>
              <a:t>.</a:t>
            </a:r>
          </a:p>
          <a:p>
            <a:pPr marL="285750" indent="-285750">
              <a:buClr>
                <a:srgbClr val="EE3645"/>
              </a:buClr>
              <a:buFont typeface="Arial" panose="020B0604020202020204" pitchFamily="34" charset="0"/>
              <a:buChar char="•"/>
            </a:pPr>
            <a:r>
              <a:rPr lang="en-US" sz="1400" dirty="0"/>
              <a:t>Get your prizes faster and delivered directly to you.</a:t>
            </a:r>
          </a:p>
          <a:p>
            <a:pPr marL="285750" indent="-285750">
              <a:buClr>
                <a:srgbClr val="EE3645"/>
              </a:buClr>
              <a:buFont typeface="Arial" panose="020B0604020202020204" pitchFamily="34" charset="0"/>
              <a:buChar char="•"/>
            </a:pPr>
            <a:r>
              <a:rPr lang="en-US" sz="1400" dirty="0"/>
              <a:t>Bigger and better prizes than ever before!</a:t>
            </a:r>
          </a:p>
        </p:txBody>
      </p:sp>
      <p:sp>
        <p:nvSpPr>
          <p:cNvPr id="14" name="TextBox 13">
            <a:extLst>
              <a:ext uri="{FF2B5EF4-FFF2-40B4-BE49-F238E27FC236}">
                <a16:creationId xmlns:a16="http://schemas.microsoft.com/office/drawing/2014/main" id="{D8E48B77-2C0A-48A4-9D32-C87A28DBA712}"/>
              </a:ext>
            </a:extLst>
          </p:cNvPr>
          <p:cNvSpPr txBox="1"/>
          <p:nvPr/>
        </p:nvSpPr>
        <p:spPr>
          <a:xfrm>
            <a:off x="938532" y="3652720"/>
            <a:ext cx="7328720" cy="2308324"/>
          </a:xfrm>
          <a:prstGeom prst="rect">
            <a:avLst/>
          </a:prstGeom>
          <a:noFill/>
        </p:spPr>
        <p:txBody>
          <a:bodyPr wrap="square" rtlCol="0">
            <a:spAutoFit/>
          </a:bodyPr>
          <a:lstStyle/>
          <a:p>
            <a:r>
              <a:rPr lang="en-US" b="1" dirty="0">
                <a:solidFill>
                  <a:srgbClr val="EE3645"/>
                </a:solidFill>
              </a:rPr>
              <a:t>WHY DO LEADERS LOVE TRAIL’S END REWARDS?</a:t>
            </a:r>
          </a:p>
          <a:p>
            <a:pPr marL="285750" indent="-285750">
              <a:buClr>
                <a:srgbClr val="EE3645"/>
              </a:buClr>
              <a:buFont typeface="Arial" panose="020B0604020202020204" pitchFamily="34" charset="0"/>
              <a:buChar char="•"/>
            </a:pPr>
            <a:r>
              <a:rPr lang="en-US" sz="1400" dirty="0"/>
              <a:t>Less work!</a:t>
            </a:r>
          </a:p>
          <a:p>
            <a:pPr marL="285750" indent="-285750">
              <a:buClr>
                <a:srgbClr val="EE3645"/>
              </a:buClr>
              <a:buFont typeface="Arial" panose="020B0604020202020204" pitchFamily="34" charset="0"/>
              <a:buChar char="•"/>
            </a:pPr>
            <a:r>
              <a:rPr lang="en-US" sz="1400" dirty="0"/>
              <a:t>No collecting orders from families or distributing prizes.</a:t>
            </a:r>
          </a:p>
          <a:p>
            <a:pPr marL="285750" indent="-285750">
              <a:buClr>
                <a:srgbClr val="EE3645"/>
              </a:buClr>
              <a:buFont typeface="Arial" panose="020B0604020202020204" pitchFamily="34" charset="0"/>
              <a:buChar char="•"/>
            </a:pPr>
            <a:r>
              <a:rPr lang="en-US" sz="1400" dirty="0"/>
              <a:t>Simplified sale management. </a:t>
            </a:r>
          </a:p>
          <a:p>
            <a:pPr marL="285750" indent="-285750">
              <a:buClr>
                <a:srgbClr val="EE3645"/>
              </a:buClr>
              <a:buFont typeface="Arial" panose="020B0604020202020204" pitchFamily="34" charset="0"/>
              <a:buChar char="•"/>
            </a:pPr>
            <a:r>
              <a:rPr lang="en-US" sz="1400" dirty="0"/>
              <a:t>The Trail’s End Leader Portal is a one-stop shop for everything, including prize ordering.</a:t>
            </a:r>
          </a:p>
          <a:p>
            <a:pPr marL="285750" indent="-285750">
              <a:buClr>
                <a:srgbClr val="EE3645"/>
              </a:buClr>
              <a:buFont typeface="Arial" panose="020B0604020202020204" pitchFamily="34" charset="0"/>
              <a:buChar char="•"/>
            </a:pPr>
            <a:r>
              <a:rPr lang="en-US" sz="1400" dirty="0"/>
              <a:t>Orders are tracked automatically for leaders when kids sell with the App and Online.</a:t>
            </a:r>
          </a:p>
          <a:p>
            <a:pPr marL="285750" indent="-285750">
              <a:buClr>
                <a:srgbClr val="EE3645"/>
              </a:buClr>
              <a:buFont typeface="Arial" panose="020B0604020202020204" pitchFamily="34" charset="0"/>
              <a:buChar char="•"/>
            </a:pPr>
            <a:r>
              <a:rPr lang="en-US" sz="1400" dirty="0"/>
              <a:t>It’s easy to communicate and manage because face-to-face and online sales count towards Rewards.</a:t>
            </a:r>
          </a:p>
          <a:p>
            <a:pPr marL="285750" indent="-285750">
              <a:buClr>
                <a:srgbClr val="EE3645"/>
              </a:buClr>
              <a:buFont typeface="Arial" panose="020B0604020202020204" pitchFamily="34" charset="0"/>
              <a:buChar char="•"/>
            </a:pPr>
            <a:r>
              <a:rPr lang="en-US" sz="1400" dirty="0"/>
              <a:t>Trail’s End helps train and motivated kids through the app.</a:t>
            </a:r>
          </a:p>
          <a:p>
            <a:pPr marL="285750" indent="-285750">
              <a:buClr>
                <a:srgbClr val="EE3645"/>
              </a:buClr>
              <a:buFont typeface="Arial" panose="020B0604020202020204" pitchFamily="34" charset="0"/>
              <a:buChar char="•"/>
            </a:pPr>
            <a:r>
              <a:rPr lang="en-US" sz="1400" dirty="0"/>
              <a:t>Leaders can wrap up the fundraiser and get back to unit adventures faster!</a:t>
            </a:r>
          </a:p>
        </p:txBody>
      </p:sp>
      <p:sp>
        <p:nvSpPr>
          <p:cNvPr id="2" name="TextBox 1">
            <a:extLst>
              <a:ext uri="{FF2B5EF4-FFF2-40B4-BE49-F238E27FC236}">
                <a16:creationId xmlns:a16="http://schemas.microsoft.com/office/drawing/2014/main" id="{065AF0E2-AB94-A656-0236-8C3804D07FDD}"/>
              </a:ext>
            </a:extLst>
          </p:cNvPr>
          <p:cNvSpPr txBox="1"/>
          <p:nvPr/>
        </p:nvSpPr>
        <p:spPr>
          <a:xfrm>
            <a:off x="464235" y="1576317"/>
            <a:ext cx="7160455" cy="369332"/>
          </a:xfrm>
          <a:prstGeom prst="rect">
            <a:avLst/>
          </a:prstGeom>
          <a:noFill/>
        </p:spPr>
        <p:txBody>
          <a:bodyPr wrap="square" rtlCol="0">
            <a:spAutoFit/>
          </a:bodyPr>
          <a:lstStyle/>
          <a:p>
            <a:r>
              <a:rPr lang="en-US" b="1" dirty="0"/>
              <a:t>BUY THE PRIZES YOU WANT WHEN YOU EARN AMAZON.COM GIFT CARDS</a:t>
            </a:r>
          </a:p>
        </p:txBody>
      </p:sp>
      <p:pic>
        <p:nvPicPr>
          <p:cNvPr id="7" name="Picture 6">
            <a:extLst>
              <a:ext uri="{FF2B5EF4-FFF2-40B4-BE49-F238E27FC236}">
                <a16:creationId xmlns:a16="http://schemas.microsoft.com/office/drawing/2014/main" id="{A7847CCD-F9CE-65A1-0574-18BB93218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7252" y="1410729"/>
            <a:ext cx="3657679" cy="5447272"/>
          </a:xfrm>
          <a:prstGeom prst="rect">
            <a:avLst/>
          </a:prstGeom>
        </p:spPr>
      </p:pic>
    </p:spTree>
    <p:extLst>
      <p:ext uri="{BB962C8B-B14F-4D97-AF65-F5344CB8AC3E}">
        <p14:creationId xmlns:p14="http://schemas.microsoft.com/office/powerpoint/2010/main" val="2811405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0" y="351575"/>
            <a:ext cx="9205784" cy="707578"/>
          </a:xfrm>
          <a:prstGeom prst="rect">
            <a:avLst/>
          </a:prstGeom>
          <a:noFill/>
        </p:spPr>
        <p:txBody>
          <a:bodyPr wrap="square" rtlCol="0" anchor="t">
            <a:noAutofit/>
          </a:bodyPr>
          <a:lstStyle/>
          <a:p>
            <a:r>
              <a:rPr lang="en-US" sz="3600" b="1" dirty="0">
                <a:solidFill>
                  <a:schemeClr val="bg1"/>
                </a:solidFill>
                <a:latin typeface="Arial"/>
                <a:cs typeface="Arial"/>
              </a:rPr>
              <a:t>STEP TWO- COMMUNICATE THE PLAN </a:t>
            </a:r>
            <a:endParaRPr lang="en-US" sz="3600" dirty="0"/>
          </a:p>
        </p:txBody>
      </p:sp>
      <p:sp>
        <p:nvSpPr>
          <p:cNvPr id="5" name="Rectangle 4">
            <a:extLst>
              <a:ext uri="{FF2B5EF4-FFF2-40B4-BE49-F238E27FC236}">
                <a16:creationId xmlns:a16="http://schemas.microsoft.com/office/drawing/2014/main" id="{9F60F265-2EB2-4FB8-AECC-B5EDA738806F}"/>
              </a:ext>
            </a:extLst>
          </p:cNvPr>
          <p:cNvSpPr/>
          <p:nvPr/>
        </p:nvSpPr>
        <p:spPr>
          <a:xfrm>
            <a:off x="3227715" y="1465222"/>
            <a:ext cx="4741909" cy="885755"/>
          </a:xfrm>
          <a:prstGeom prst="rect">
            <a:avLst/>
          </a:prstGeom>
        </p:spPr>
        <p:txBody>
          <a:bodyPr wrap="square">
            <a:spAutoFit/>
          </a:bodyPr>
          <a:lstStyle/>
          <a:p>
            <a:pPr algn="ctr" defTabSz="309470">
              <a:lnSpc>
                <a:spcPct val="80000"/>
              </a:lnSpc>
              <a:defRPr sz="1800"/>
            </a:pPr>
            <a:endParaRPr lang="en-US" sz="1800" u="sng" kern="0" dirty="0">
              <a:solidFill>
                <a:srgbClr val="002060"/>
              </a:solidFill>
              <a:ea typeface="Helvetica Neue Condensed Black" charset="0"/>
              <a:cs typeface="Helvetica Neue Condensed Black" charset="0"/>
              <a:sym typeface="BebasNeueRegular"/>
            </a:endParaRPr>
          </a:p>
          <a:p>
            <a:pPr defTabSz="309470">
              <a:lnSpc>
                <a:spcPct val="80000"/>
              </a:lnSpc>
              <a:defRPr sz="1800"/>
            </a:pPr>
            <a:r>
              <a:rPr lang="en-US" sz="2800" b="1" kern="0" dirty="0">
                <a:solidFill>
                  <a:srgbClr val="002060"/>
                </a:solidFill>
                <a:latin typeface="Arial Black" panose="020B0A04020102020204" pitchFamily="34" charset="0"/>
                <a:ea typeface="Helvetica Neue Condensed Black" charset="0"/>
                <a:cs typeface="Helvetica Neue Condensed Black" charset="0"/>
                <a:sym typeface="BebasNeueRegular"/>
              </a:rPr>
              <a:t>SCOUT MOTIVATION</a:t>
            </a:r>
          </a:p>
          <a:p>
            <a:pPr defTabSz="309470">
              <a:lnSpc>
                <a:spcPct val="80000"/>
              </a:lnSpc>
              <a:defRPr sz="1800"/>
            </a:pPr>
            <a:endParaRPr lang="en-US" sz="1800" kern="0" dirty="0">
              <a:solidFill>
                <a:srgbClr val="002060"/>
              </a:solidFill>
              <a:sym typeface="BebasNeueRegular"/>
            </a:endParaRPr>
          </a:p>
        </p:txBody>
      </p:sp>
      <p:sp>
        <p:nvSpPr>
          <p:cNvPr id="6" name="Rectangle 5">
            <a:extLst>
              <a:ext uri="{FF2B5EF4-FFF2-40B4-BE49-F238E27FC236}">
                <a16:creationId xmlns:a16="http://schemas.microsoft.com/office/drawing/2014/main" id="{DD432D71-93F5-4731-8541-25E2FB0A345D}"/>
              </a:ext>
            </a:extLst>
          </p:cNvPr>
          <p:cNvSpPr/>
          <p:nvPr/>
        </p:nvSpPr>
        <p:spPr>
          <a:xfrm>
            <a:off x="284654" y="3362991"/>
            <a:ext cx="8921130" cy="1585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In addition to the Trail’s End Rewards program, your scouts can earn the following:</a:t>
            </a:r>
          </a:p>
          <a:p>
            <a:pPr marL="571500" indent="-571500">
              <a:buFont typeface="Arial" panose="020B0604020202020204" pitchFamily="34" charset="0"/>
              <a:buChar char="•"/>
            </a:pPr>
            <a:r>
              <a:rPr lang="en-US" sz="3600" dirty="0">
                <a:solidFill>
                  <a:srgbClr val="FF0000"/>
                </a:solidFill>
                <a:ea typeface="Helvetica Neue" charset="0"/>
                <a:cs typeface="Helvetica Neue" charset="0"/>
              </a:rPr>
              <a:t>Top 100 sellers will be invited to Big Spin party</a:t>
            </a:r>
          </a:p>
          <a:p>
            <a:pPr marL="571500" indent="-571500">
              <a:buFont typeface="Arial" panose="020B0604020202020204" pitchFamily="34" charset="0"/>
              <a:buChar char="•"/>
            </a:pPr>
            <a:r>
              <a:rPr lang="en-US" sz="3600" dirty="0">
                <a:solidFill>
                  <a:srgbClr val="FF0000"/>
                </a:solidFill>
                <a:ea typeface="Helvetica Neue" charset="0"/>
                <a:cs typeface="Helvetica Neue" charset="0"/>
              </a:rPr>
              <a:t>Every Scout that sells $683 of popcorn will receive a special patch</a:t>
            </a:r>
            <a:endParaRPr lang="en-US" sz="4000" dirty="0">
              <a:solidFill>
                <a:srgbClr val="FF0000"/>
              </a:solidFill>
              <a:ea typeface="Helvetica Neue" charset="0"/>
              <a:cs typeface="Helvetica Neue" charset="0"/>
            </a:endParaRPr>
          </a:p>
          <a:p>
            <a:pPr algn="ctr"/>
            <a:endParaRPr lang="en-US" sz="4000" dirty="0">
              <a:solidFill>
                <a:schemeClr val="tx1"/>
              </a:solidFill>
            </a:endParaRPr>
          </a:p>
        </p:txBody>
      </p:sp>
      <p:pic>
        <p:nvPicPr>
          <p:cNvPr id="7" name="Picture 6">
            <a:extLst>
              <a:ext uri="{FF2B5EF4-FFF2-40B4-BE49-F238E27FC236}">
                <a16:creationId xmlns:a16="http://schemas.microsoft.com/office/drawing/2014/main" id="{45EFA0B3-75AA-49D9-A27F-AF0E34C72268}"/>
              </a:ext>
            </a:extLst>
          </p:cNvPr>
          <p:cNvPicPr>
            <a:picLocks noChangeAspect="1"/>
          </p:cNvPicPr>
          <p:nvPr/>
        </p:nvPicPr>
        <p:blipFill>
          <a:blip r:embed="rId3"/>
          <a:stretch>
            <a:fillRect/>
          </a:stretch>
        </p:blipFill>
        <p:spPr>
          <a:xfrm>
            <a:off x="9486995" y="2501852"/>
            <a:ext cx="2152847" cy="1722278"/>
          </a:xfrm>
          <a:prstGeom prst="rect">
            <a:avLst/>
          </a:prstGeom>
        </p:spPr>
      </p:pic>
      <p:pic>
        <p:nvPicPr>
          <p:cNvPr id="1026" name="Picture 2">
            <a:extLst>
              <a:ext uri="{FF2B5EF4-FFF2-40B4-BE49-F238E27FC236}">
                <a16:creationId xmlns:a16="http://schemas.microsoft.com/office/drawing/2014/main" id="{0E958138-41F9-1F29-9A17-C6FC72FC99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552" r="12747"/>
          <a:stretch/>
        </p:blipFill>
        <p:spPr bwMode="auto">
          <a:xfrm>
            <a:off x="9117719" y="4484365"/>
            <a:ext cx="2789627" cy="2210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659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0" y="351575"/>
            <a:ext cx="9205784" cy="707578"/>
          </a:xfrm>
          <a:prstGeom prst="rect">
            <a:avLst/>
          </a:prstGeom>
          <a:noFill/>
        </p:spPr>
        <p:txBody>
          <a:bodyPr wrap="square" rtlCol="0" anchor="t">
            <a:noAutofit/>
          </a:bodyPr>
          <a:lstStyle/>
          <a:p>
            <a:r>
              <a:rPr lang="en-US" sz="3600" b="1" dirty="0">
                <a:solidFill>
                  <a:schemeClr val="bg1"/>
                </a:solidFill>
                <a:latin typeface="Arial"/>
                <a:cs typeface="Arial"/>
              </a:rPr>
              <a:t>STEP TWO- COMMUNICATE THE PLAN </a:t>
            </a:r>
            <a:endParaRPr lang="en-US" sz="3600" dirty="0"/>
          </a:p>
        </p:txBody>
      </p:sp>
      <p:sp>
        <p:nvSpPr>
          <p:cNvPr id="6" name="TextBox 5">
            <a:extLst>
              <a:ext uri="{FF2B5EF4-FFF2-40B4-BE49-F238E27FC236}">
                <a16:creationId xmlns:a16="http://schemas.microsoft.com/office/drawing/2014/main" id="{0D288924-DED6-4941-8C05-2F7240217DCD}"/>
              </a:ext>
            </a:extLst>
          </p:cNvPr>
          <p:cNvSpPr txBox="1"/>
          <p:nvPr/>
        </p:nvSpPr>
        <p:spPr>
          <a:xfrm>
            <a:off x="892342" y="1636295"/>
            <a:ext cx="6096000" cy="4201150"/>
          </a:xfrm>
          <a:prstGeom prst="rect">
            <a:avLst/>
          </a:prstGeom>
          <a:noFill/>
        </p:spPr>
        <p:txBody>
          <a:bodyPr wrap="square" rtlCol="0">
            <a:spAutoFit/>
          </a:bodyPr>
          <a:lstStyle/>
          <a:p>
            <a:pPr defTabSz="914217">
              <a:defRPr/>
            </a:pPr>
            <a:r>
              <a:rPr lang="en-US" sz="3300" b="1" dirty="0">
                <a:solidFill>
                  <a:srgbClr val="0067B9"/>
                </a:solidFill>
                <a:latin typeface="Helvetica Neue Condensed" charset="0"/>
                <a:ea typeface="Helvetica Neue" charset="0"/>
                <a:cs typeface="Helvetica Neue" charset="0"/>
              </a:rPr>
              <a:t>Earn Parent Buy-In</a:t>
            </a:r>
          </a:p>
          <a:p>
            <a:pPr defTabSz="914217">
              <a:defRPr/>
            </a:pPr>
            <a:r>
              <a:rPr lang="en-US" sz="2700" b="1" dirty="0">
                <a:solidFill>
                  <a:prstClr val="black"/>
                </a:solidFill>
                <a:latin typeface="Helvetica Neue Condensed" charset="0"/>
                <a:ea typeface="Helvetica Neue" charset="0"/>
                <a:cs typeface="Helvetica Neue" charset="0"/>
              </a:rPr>
              <a:t>WIIFM</a:t>
            </a:r>
          </a:p>
          <a:p>
            <a:pPr marL="342900" indent="-342900" defTabSz="914217">
              <a:buFont typeface="Arial" panose="020B0604020202020204" pitchFamily="34" charset="0"/>
              <a:buChar char="•"/>
              <a:defRPr/>
            </a:pPr>
            <a:r>
              <a:rPr lang="en-US" sz="2700" dirty="0">
                <a:solidFill>
                  <a:prstClr val="black"/>
                </a:solidFill>
                <a:latin typeface="Helvetica Neue Condensed" charset="0"/>
                <a:ea typeface="Helvetica Neue" charset="0"/>
                <a:cs typeface="Helvetica Neue" charset="0"/>
              </a:rPr>
              <a:t>What’s </a:t>
            </a:r>
          </a:p>
          <a:p>
            <a:pPr marL="342900" indent="-342900" defTabSz="914217">
              <a:buFont typeface="Arial" panose="020B0604020202020204" pitchFamily="34" charset="0"/>
              <a:buChar char="•"/>
              <a:defRPr/>
            </a:pPr>
            <a:r>
              <a:rPr lang="en-US" sz="2700" dirty="0">
                <a:solidFill>
                  <a:prstClr val="black"/>
                </a:solidFill>
                <a:latin typeface="Helvetica Neue Condensed" charset="0"/>
                <a:ea typeface="Helvetica Neue" charset="0"/>
                <a:cs typeface="Helvetica Neue" charset="0"/>
              </a:rPr>
              <a:t>In</a:t>
            </a:r>
          </a:p>
          <a:p>
            <a:pPr marL="342900" indent="-342900" defTabSz="914217">
              <a:buFont typeface="Arial" panose="020B0604020202020204" pitchFamily="34" charset="0"/>
              <a:buChar char="•"/>
              <a:defRPr/>
            </a:pPr>
            <a:r>
              <a:rPr lang="en-US" sz="2700" dirty="0">
                <a:solidFill>
                  <a:prstClr val="black"/>
                </a:solidFill>
                <a:latin typeface="Helvetica Neue Condensed" charset="0"/>
                <a:ea typeface="Helvetica Neue" charset="0"/>
                <a:cs typeface="Helvetica Neue" charset="0"/>
              </a:rPr>
              <a:t>It </a:t>
            </a:r>
          </a:p>
          <a:p>
            <a:pPr marL="342900" indent="-342900" defTabSz="914217">
              <a:buFont typeface="Arial" panose="020B0604020202020204" pitchFamily="34" charset="0"/>
              <a:buChar char="•"/>
              <a:defRPr/>
            </a:pPr>
            <a:r>
              <a:rPr lang="en-US" sz="2700" dirty="0">
                <a:solidFill>
                  <a:prstClr val="black"/>
                </a:solidFill>
                <a:latin typeface="Helvetica Neue Condensed" charset="0"/>
                <a:ea typeface="Helvetica Neue" charset="0"/>
                <a:cs typeface="Helvetica Neue" charset="0"/>
              </a:rPr>
              <a:t>For </a:t>
            </a:r>
          </a:p>
          <a:p>
            <a:pPr marL="342900" indent="-342900" defTabSz="914217">
              <a:buFont typeface="Arial" panose="020B0604020202020204" pitchFamily="34" charset="0"/>
              <a:buChar char="•"/>
              <a:defRPr/>
            </a:pPr>
            <a:r>
              <a:rPr lang="en-US" sz="2700" dirty="0">
                <a:solidFill>
                  <a:prstClr val="black"/>
                </a:solidFill>
                <a:latin typeface="Helvetica Neue Condensed" charset="0"/>
                <a:ea typeface="Helvetica Neue" charset="0"/>
                <a:cs typeface="Helvetica Neue" charset="0"/>
              </a:rPr>
              <a:t>Me</a:t>
            </a:r>
          </a:p>
          <a:p>
            <a:pPr marL="285750" indent="-285750" defTabSz="914217">
              <a:buFont typeface="Arial" panose="020B0604020202020204" pitchFamily="34" charset="0"/>
              <a:buChar char="•"/>
              <a:defRPr/>
            </a:pPr>
            <a:endParaRPr lang="en-US" dirty="0">
              <a:solidFill>
                <a:prstClr val="black"/>
              </a:solidFill>
              <a:latin typeface="Helvetica Neue" charset="0"/>
              <a:ea typeface="Helvetica Neue" charset="0"/>
              <a:cs typeface="Helvetica Neue" charset="0"/>
            </a:endParaRPr>
          </a:p>
          <a:p>
            <a:pPr defTabSz="914217">
              <a:defRPr/>
            </a:pPr>
            <a:endParaRPr lang="en-US" dirty="0">
              <a:solidFill>
                <a:prstClr val="black"/>
              </a:solidFill>
              <a:latin typeface="Helvetica Neue" charset="0"/>
              <a:ea typeface="Helvetica Neue" charset="0"/>
              <a:cs typeface="Helvetica Neue" charset="0"/>
            </a:endParaRPr>
          </a:p>
          <a:p>
            <a:pPr defTabSz="914217">
              <a:defRPr/>
            </a:pPr>
            <a:endParaRPr lang="en-US" dirty="0">
              <a:solidFill>
                <a:prstClr val="black"/>
              </a:solidFill>
              <a:latin typeface="Helvetica Neue" charset="0"/>
              <a:ea typeface="Helvetica Neue" charset="0"/>
              <a:cs typeface="Helvetica Neue" charset="0"/>
            </a:endParaRPr>
          </a:p>
          <a:p>
            <a:pPr defTabSz="914217">
              <a:defRPr/>
            </a:pPr>
            <a:endParaRPr lang="en-US" dirty="0">
              <a:solidFill>
                <a:prstClr val="black"/>
              </a:solidFill>
              <a:latin typeface="Helvetica Neue" charset="0"/>
              <a:ea typeface="Helvetica Neue" charset="0"/>
              <a:cs typeface="Helvetica Neue" charset="0"/>
            </a:endParaRPr>
          </a:p>
        </p:txBody>
      </p:sp>
      <p:pic>
        <p:nvPicPr>
          <p:cNvPr id="10" name="Picture 9" descr="A person wearing glasses&#10;&#10;Description automatically generated with medium confidence">
            <a:extLst>
              <a:ext uri="{FF2B5EF4-FFF2-40B4-BE49-F238E27FC236}">
                <a16:creationId xmlns:a16="http://schemas.microsoft.com/office/drawing/2014/main" id="{99698EE6-6A9A-471C-95F3-3D19BFE33A1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0" y="1690187"/>
            <a:ext cx="2656645" cy="4724400"/>
          </a:xfrm>
          <a:prstGeom prst="rect">
            <a:avLst/>
          </a:prstGeom>
        </p:spPr>
      </p:pic>
      <p:sp>
        <p:nvSpPr>
          <p:cNvPr id="11" name="TextBox 10">
            <a:extLst>
              <a:ext uri="{FF2B5EF4-FFF2-40B4-BE49-F238E27FC236}">
                <a16:creationId xmlns:a16="http://schemas.microsoft.com/office/drawing/2014/main" id="{52952851-72A4-4A97-BA3F-D8D5354B2FDE}"/>
              </a:ext>
            </a:extLst>
          </p:cNvPr>
          <p:cNvSpPr txBox="1"/>
          <p:nvPr/>
        </p:nvSpPr>
        <p:spPr>
          <a:xfrm>
            <a:off x="6096000" y="6486401"/>
            <a:ext cx="2489684" cy="369332"/>
          </a:xfrm>
          <a:prstGeom prst="rect">
            <a:avLst/>
          </a:prstGeom>
          <a:noFill/>
        </p:spPr>
        <p:txBody>
          <a:bodyPr wrap="square" rtlCol="0">
            <a:spAutoFit/>
          </a:bodyPr>
          <a:lstStyle/>
          <a:p>
            <a:r>
              <a:rPr lang="en-US" sz="900">
                <a:hlinkClick r:id="rId4" tooltip="https://creoleindc.typepad.com/rantings_of_a_creole_prin/2013/09/how-to-buy-glasses-when-youre-vainashell.html"/>
              </a:rPr>
              <a:t>This Photo</a:t>
            </a:r>
            <a:r>
              <a:rPr lang="en-US" sz="900"/>
              <a:t> by Unknown Author is licensed under </a:t>
            </a:r>
            <a:r>
              <a:rPr lang="en-US" sz="900">
                <a:hlinkClick r:id="rId5" tooltip="https://creativecommons.org/licenses/by-nc-nd/3.0/"/>
              </a:rPr>
              <a:t>CC BY-NC-ND</a:t>
            </a:r>
            <a:endParaRPr lang="en-US" sz="900"/>
          </a:p>
        </p:txBody>
      </p:sp>
    </p:spTree>
    <p:extLst>
      <p:ext uri="{BB962C8B-B14F-4D97-AF65-F5344CB8AC3E}">
        <p14:creationId xmlns:p14="http://schemas.microsoft.com/office/powerpoint/2010/main" val="27351287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0" y="351575"/>
            <a:ext cx="9205784" cy="707578"/>
          </a:xfrm>
          <a:prstGeom prst="rect">
            <a:avLst/>
          </a:prstGeom>
          <a:noFill/>
        </p:spPr>
        <p:txBody>
          <a:bodyPr wrap="square" rtlCol="0" anchor="t">
            <a:noAutofit/>
          </a:bodyPr>
          <a:lstStyle/>
          <a:p>
            <a:r>
              <a:rPr lang="en-US" sz="3600" b="1" dirty="0">
                <a:solidFill>
                  <a:schemeClr val="bg1"/>
                </a:solidFill>
                <a:latin typeface="Arial"/>
                <a:cs typeface="Arial"/>
              </a:rPr>
              <a:t>STEP TWO- COMMUNICATE THE PLAN </a:t>
            </a:r>
            <a:endParaRPr lang="en-US" sz="3600" dirty="0"/>
          </a:p>
        </p:txBody>
      </p:sp>
      <p:sp>
        <p:nvSpPr>
          <p:cNvPr id="6" name="TextBox 5">
            <a:extLst>
              <a:ext uri="{FF2B5EF4-FFF2-40B4-BE49-F238E27FC236}">
                <a16:creationId xmlns:a16="http://schemas.microsoft.com/office/drawing/2014/main" id="{0D288924-DED6-4941-8C05-2F7240217DCD}"/>
              </a:ext>
            </a:extLst>
          </p:cNvPr>
          <p:cNvSpPr txBox="1"/>
          <p:nvPr/>
        </p:nvSpPr>
        <p:spPr>
          <a:xfrm>
            <a:off x="337625" y="1524000"/>
            <a:ext cx="5317587" cy="3570208"/>
          </a:xfrm>
          <a:prstGeom prst="rect">
            <a:avLst/>
          </a:prstGeom>
          <a:noFill/>
        </p:spPr>
        <p:txBody>
          <a:bodyPr wrap="square" rtlCol="0">
            <a:spAutoFit/>
          </a:bodyPr>
          <a:lstStyle/>
          <a:p>
            <a:pPr defTabSz="914217">
              <a:defRPr/>
            </a:pPr>
            <a:r>
              <a:rPr lang="en-US" sz="3300" b="1" dirty="0">
                <a:solidFill>
                  <a:srgbClr val="0067B9"/>
                </a:solidFill>
                <a:latin typeface="Helvetica Neue Condensed" charset="0"/>
                <a:ea typeface="Helvetica Neue" charset="0"/>
                <a:cs typeface="Helvetica Neue" charset="0"/>
              </a:rPr>
              <a:t>Earn Parent Buy-In</a:t>
            </a:r>
          </a:p>
          <a:p>
            <a:pPr defTabSz="914217">
              <a:defRPr/>
            </a:pPr>
            <a:endParaRPr lang="en-US" sz="3300" b="1" dirty="0">
              <a:solidFill>
                <a:srgbClr val="0067B9"/>
              </a:solidFill>
              <a:latin typeface="Helvetica Neue Condensed" charset="0"/>
              <a:ea typeface="Helvetica Neue" charset="0"/>
              <a:cs typeface="Helvetica Neue" charset="0"/>
            </a:endParaRPr>
          </a:p>
          <a:p>
            <a:pPr marL="342900" indent="-342900" defTabSz="914217">
              <a:buFont typeface="Arial" panose="020B0604020202020204" pitchFamily="34" charset="0"/>
              <a:buChar char="•"/>
              <a:defRPr/>
            </a:pPr>
            <a:r>
              <a:rPr lang="en-US" sz="3200" dirty="0">
                <a:solidFill>
                  <a:prstClr val="black"/>
                </a:solidFill>
                <a:latin typeface="Helvetica Neue Condensed" charset="0"/>
                <a:ea typeface="Helvetica Neue" charset="0"/>
                <a:cs typeface="Helvetica Neue" charset="0"/>
              </a:rPr>
              <a:t>Scout’s Personal Growth</a:t>
            </a:r>
          </a:p>
          <a:p>
            <a:pPr marL="342900" indent="-342900" defTabSz="914217">
              <a:buFont typeface="Arial" panose="020B0604020202020204" pitchFamily="34" charset="0"/>
              <a:buChar char="•"/>
              <a:defRPr/>
            </a:pPr>
            <a:r>
              <a:rPr lang="en-US" sz="3200" dirty="0">
                <a:solidFill>
                  <a:prstClr val="black"/>
                </a:solidFill>
                <a:latin typeface="Helvetica Neue Condensed" charset="0"/>
                <a:ea typeface="Helvetica Neue" charset="0"/>
                <a:cs typeface="Helvetica Neue" charset="0"/>
              </a:rPr>
              <a:t>One Fundraiser, No Dues</a:t>
            </a:r>
          </a:p>
          <a:p>
            <a:pPr marL="342900" indent="-342900" defTabSz="914217">
              <a:buFont typeface="Arial" panose="020B0604020202020204" pitchFamily="34" charset="0"/>
              <a:buChar char="•"/>
              <a:defRPr/>
            </a:pPr>
            <a:r>
              <a:rPr lang="en-US" sz="3200" dirty="0">
                <a:solidFill>
                  <a:prstClr val="black"/>
                </a:solidFill>
                <a:latin typeface="Helvetica Neue Condensed" charset="0"/>
                <a:ea typeface="Helvetica Neue" charset="0"/>
                <a:cs typeface="Helvetica Neue" charset="0"/>
              </a:rPr>
              <a:t>8 Hours Per </a:t>
            </a:r>
            <a:r>
              <a:rPr lang="en-US" sz="3200" b="1" u="sng" dirty="0">
                <a:solidFill>
                  <a:prstClr val="black"/>
                </a:solidFill>
                <a:latin typeface="Helvetica Neue Condensed" charset="0"/>
                <a:ea typeface="Helvetica Neue" charset="0"/>
                <a:cs typeface="Helvetica Neue" charset="0"/>
              </a:rPr>
              <a:t>Year</a:t>
            </a:r>
          </a:p>
          <a:p>
            <a:pPr marL="342900" indent="-342900" defTabSz="914217">
              <a:buFont typeface="Arial" panose="020B0604020202020204" pitchFamily="34" charset="0"/>
              <a:buChar char="•"/>
              <a:defRPr/>
            </a:pPr>
            <a:r>
              <a:rPr lang="en-US" sz="3200" dirty="0">
                <a:solidFill>
                  <a:prstClr val="black"/>
                </a:solidFill>
                <a:latin typeface="Helvetica Neue Condensed" charset="0"/>
                <a:ea typeface="Helvetica Neue" charset="0"/>
                <a:cs typeface="Helvetica Neue" charset="0"/>
              </a:rPr>
              <a:t>It’s what we do</a:t>
            </a:r>
          </a:p>
          <a:p>
            <a:pPr marL="342900" indent="-342900" defTabSz="914217">
              <a:buFont typeface="Arial" panose="020B0604020202020204" pitchFamily="34" charset="0"/>
              <a:buChar char="•"/>
              <a:defRPr/>
            </a:pPr>
            <a:r>
              <a:rPr lang="en-US" sz="3200" dirty="0">
                <a:solidFill>
                  <a:prstClr val="black"/>
                </a:solidFill>
                <a:latin typeface="Helvetica Neue Condensed" charset="0"/>
                <a:ea typeface="Helvetica Neue" charset="0"/>
                <a:cs typeface="Helvetica Neue" charset="0"/>
              </a:rPr>
              <a:t>Make It Easy</a:t>
            </a:r>
            <a:endParaRPr lang="en-US" sz="3200" dirty="0">
              <a:solidFill>
                <a:prstClr val="black"/>
              </a:solidFill>
              <a:latin typeface="Helvetica Neue" charset="0"/>
              <a:ea typeface="Helvetica Neue" charset="0"/>
              <a:cs typeface="Helvetica Neue" charset="0"/>
            </a:endParaRPr>
          </a:p>
        </p:txBody>
      </p:sp>
      <p:pic>
        <p:nvPicPr>
          <p:cNvPr id="3" name="Picture 2" descr="A group of people sitting in a room&#10;&#10;Description automatically generated with low confidence">
            <a:extLst>
              <a:ext uri="{FF2B5EF4-FFF2-40B4-BE49-F238E27FC236}">
                <a16:creationId xmlns:a16="http://schemas.microsoft.com/office/drawing/2014/main" id="{D19338BD-94E6-4D9D-A809-B541C26C118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540542" y="1922514"/>
            <a:ext cx="5775158" cy="3851985"/>
          </a:xfrm>
          <a:prstGeom prst="rect">
            <a:avLst/>
          </a:prstGeom>
        </p:spPr>
      </p:pic>
      <p:sp>
        <p:nvSpPr>
          <p:cNvPr id="7" name="TextBox 6">
            <a:extLst>
              <a:ext uri="{FF2B5EF4-FFF2-40B4-BE49-F238E27FC236}">
                <a16:creationId xmlns:a16="http://schemas.microsoft.com/office/drawing/2014/main" id="{914E495E-61F7-4BC8-B9CD-DBF233E64A80}"/>
              </a:ext>
            </a:extLst>
          </p:cNvPr>
          <p:cNvSpPr txBox="1"/>
          <p:nvPr/>
        </p:nvSpPr>
        <p:spPr>
          <a:xfrm>
            <a:off x="5540542" y="5892621"/>
            <a:ext cx="5775158" cy="230832"/>
          </a:xfrm>
          <a:prstGeom prst="rect">
            <a:avLst/>
          </a:prstGeom>
          <a:noFill/>
        </p:spPr>
        <p:txBody>
          <a:bodyPr wrap="square" rtlCol="0">
            <a:spAutoFit/>
          </a:bodyPr>
          <a:lstStyle/>
          <a:p>
            <a:r>
              <a:rPr lang="en-US" sz="900">
                <a:hlinkClick r:id="rId4" tooltip="https://www.flickr.com/photos/wwworks/5001795874/"/>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1182989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0" y="351575"/>
            <a:ext cx="9205784" cy="707578"/>
          </a:xfrm>
          <a:prstGeom prst="rect">
            <a:avLst/>
          </a:prstGeom>
          <a:noFill/>
        </p:spPr>
        <p:txBody>
          <a:bodyPr wrap="square" rtlCol="0" anchor="t">
            <a:noAutofit/>
          </a:bodyPr>
          <a:lstStyle/>
          <a:p>
            <a:r>
              <a:rPr lang="en-US" sz="3600" b="1" dirty="0">
                <a:solidFill>
                  <a:schemeClr val="bg1"/>
                </a:solidFill>
                <a:latin typeface="Arial"/>
                <a:cs typeface="Arial"/>
              </a:rPr>
              <a:t>STEP TWO- COMMUNICATE THE PLAN </a:t>
            </a:r>
            <a:endParaRPr lang="en-US" sz="3600" dirty="0"/>
          </a:p>
        </p:txBody>
      </p:sp>
      <p:sp>
        <p:nvSpPr>
          <p:cNvPr id="5" name="Rectangle 4">
            <a:extLst>
              <a:ext uri="{FF2B5EF4-FFF2-40B4-BE49-F238E27FC236}">
                <a16:creationId xmlns:a16="http://schemas.microsoft.com/office/drawing/2014/main" id="{1FAC76F9-1B71-4C8E-8813-351417B3A0A6}"/>
              </a:ext>
            </a:extLst>
          </p:cNvPr>
          <p:cNvSpPr/>
          <p:nvPr/>
        </p:nvSpPr>
        <p:spPr>
          <a:xfrm>
            <a:off x="358326" y="1533802"/>
            <a:ext cx="6592293" cy="961482"/>
          </a:xfrm>
          <a:prstGeom prst="rect">
            <a:avLst/>
          </a:prstGeom>
        </p:spPr>
        <p:txBody>
          <a:bodyPr wrap="square">
            <a:spAutoFit/>
          </a:bodyPr>
          <a:lstStyle/>
          <a:p>
            <a:pPr algn="ctr" defTabSz="309470">
              <a:lnSpc>
                <a:spcPct val="80000"/>
              </a:lnSpc>
              <a:defRPr sz="1800"/>
            </a:pPr>
            <a:endParaRPr lang="en-US" sz="1800" u="sng" kern="0" dirty="0">
              <a:solidFill>
                <a:srgbClr val="002060"/>
              </a:solidFill>
              <a:ea typeface="Helvetica Neue Condensed Black" charset="0"/>
              <a:cs typeface="Helvetica Neue Condensed Black" charset="0"/>
              <a:sym typeface="BebasNeueRegular"/>
            </a:endParaRPr>
          </a:p>
          <a:p>
            <a:pPr defTabSz="309470">
              <a:lnSpc>
                <a:spcPct val="80000"/>
              </a:lnSpc>
              <a:defRPr sz="1800"/>
            </a:pPr>
            <a:r>
              <a:rPr lang="en-US" sz="2800" b="1" kern="0" dirty="0">
                <a:solidFill>
                  <a:srgbClr val="002060"/>
                </a:solidFill>
                <a:latin typeface="Arial Black" panose="020B0A04020102020204" pitchFamily="34" charset="0"/>
                <a:ea typeface="Helvetica Neue Condensed Black" charset="0"/>
                <a:cs typeface="Helvetica Neue Condensed Black" charset="0"/>
                <a:sym typeface="BebasNeueRegular"/>
              </a:rPr>
              <a:t>REGULAR COMMUNCATION</a:t>
            </a:r>
          </a:p>
          <a:p>
            <a:pPr marL="383971" lvl="1" defTabSz="309470">
              <a:lnSpc>
                <a:spcPct val="80000"/>
              </a:lnSpc>
              <a:defRPr sz="1800"/>
            </a:pPr>
            <a:endParaRPr lang="en-US" sz="2400" kern="0" dirty="0">
              <a:ea typeface="Helvetica Neue Condensed Black" charset="0"/>
              <a:cs typeface="Helvetica Neue Condensed Black" charset="0"/>
              <a:sym typeface="BebasNeueRegular"/>
            </a:endParaRPr>
          </a:p>
        </p:txBody>
      </p:sp>
      <p:sp>
        <p:nvSpPr>
          <p:cNvPr id="8" name="TextBox 7">
            <a:extLst>
              <a:ext uri="{FF2B5EF4-FFF2-40B4-BE49-F238E27FC236}">
                <a16:creationId xmlns:a16="http://schemas.microsoft.com/office/drawing/2014/main" id="{E372DE3F-955C-435F-A94E-72DEF3627A75}"/>
              </a:ext>
            </a:extLst>
          </p:cNvPr>
          <p:cNvSpPr txBox="1"/>
          <p:nvPr/>
        </p:nvSpPr>
        <p:spPr>
          <a:xfrm>
            <a:off x="1025611" y="2310618"/>
            <a:ext cx="9934832" cy="4801314"/>
          </a:xfrm>
          <a:prstGeom prst="rect">
            <a:avLst/>
          </a:prstGeom>
          <a:noFill/>
        </p:spPr>
        <p:txBody>
          <a:bodyPr wrap="square" rtlCol="0">
            <a:spAutoFit/>
          </a:bodyPr>
          <a:lstStyle/>
          <a:p>
            <a:pPr marL="0" marR="0">
              <a:spcBef>
                <a:spcPts val="0"/>
              </a:spcBef>
              <a:spcAft>
                <a:spcPts val="0"/>
              </a:spcAft>
            </a:pPr>
            <a:r>
              <a:rPr lang="en-US" dirty="0" err="1"/>
              <a:t>v</a:t>
            </a:r>
            <a:r>
              <a:rPr lang="en-US" sz="1800" b="1" dirty="0" err="1">
                <a:effectLst/>
                <a:latin typeface="Calibri" panose="020F0502020204030204" pitchFamily="34" charset="0"/>
                <a:ea typeface="Calibri" panose="020F0502020204030204" pitchFamily="34" charset="0"/>
              </a:rPr>
              <a:t>From</a:t>
            </a:r>
            <a:r>
              <a:rPr lang="en-US" sz="1800" b="1" dirty="0">
                <a:effectLst/>
                <a:latin typeface="Calibri" panose="020F0502020204030204" pitchFamily="34" charset="0"/>
                <a:ea typeface="Calibri" panose="020F0502020204030204" pitchFamily="34" charset="0"/>
              </a:rPr>
              <a:t>:</a:t>
            </a:r>
            <a:r>
              <a:rPr lang="en-US" sz="1800" dirty="0">
                <a:effectLst/>
                <a:latin typeface="Calibri" panose="020F0502020204030204" pitchFamily="34" charset="0"/>
                <a:ea typeface="Calibri" panose="020F0502020204030204" pitchFamily="34" charset="0"/>
              </a:rPr>
              <a:t> </a:t>
            </a:r>
            <a:r>
              <a:rPr lang="en-US" sz="1800" u="sng" dirty="0">
                <a:solidFill>
                  <a:srgbClr val="0563C1"/>
                </a:solidFill>
                <a:effectLst/>
                <a:latin typeface="Calibri" panose="020F0502020204030204" pitchFamily="34" charset="0"/>
                <a:ea typeface="Calibri" panose="020F0502020204030204" pitchFamily="34" charset="0"/>
                <a:hlinkClick r:id="rId4"/>
              </a:rPr>
              <a:t>main@Troop286.groups.io</a:t>
            </a:r>
            <a:r>
              <a:rPr lang="en-US" sz="1800" dirty="0">
                <a:effectLst/>
                <a:latin typeface="Calibri" panose="020F0502020204030204" pitchFamily="34" charset="0"/>
                <a:ea typeface="Calibri" panose="020F0502020204030204" pitchFamily="34" charset="0"/>
              </a:rPr>
              <a:t> &lt;</a:t>
            </a:r>
            <a:r>
              <a:rPr lang="en-US" sz="1800" u="sng" dirty="0">
                <a:solidFill>
                  <a:srgbClr val="0563C1"/>
                </a:solidFill>
                <a:effectLst/>
                <a:latin typeface="Calibri" panose="020F0502020204030204" pitchFamily="34" charset="0"/>
                <a:ea typeface="Calibri" panose="020F0502020204030204" pitchFamily="34" charset="0"/>
                <a:hlinkClick r:id="rId4"/>
              </a:rPr>
              <a:t>main@Troop286.groups.io</a:t>
            </a:r>
            <a:r>
              <a:rPr lang="en-US" sz="1800" dirty="0">
                <a:effectLst/>
                <a:latin typeface="Calibri" panose="020F0502020204030204" pitchFamily="34" charset="0"/>
                <a:ea typeface="Calibri" panose="020F0502020204030204" pitchFamily="34" charset="0"/>
              </a:rPr>
              <a:t>&gt; </a:t>
            </a:r>
            <a:r>
              <a:rPr lang="en-US" sz="1800" b="1" dirty="0">
                <a:effectLst/>
                <a:latin typeface="Calibri" panose="020F0502020204030204" pitchFamily="34" charset="0"/>
                <a:ea typeface="Calibri" panose="020F0502020204030204" pitchFamily="34" charset="0"/>
              </a:rPr>
              <a:t>On Behalf Of </a:t>
            </a:r>
            <a:r>
              <a:rPr lang="en-US" sz="1800" dirty="0">
                <a:effectLst/>
                <a:latin typeface="Calibri" panose="020F0502020204030204" pitchFamily="34" charset="0"/>
                <a:ea typeface="Calibri" panose="020F0502020204030204" pitchFamily="34" charset="0"/>
              </a:rPr>
              <a:t>Brian Kraje</a:t>
            </a:r>
            <a:br>
              <a:rPr lang="en-US" sz="1800" dirty="0">
                <a:effectLst/>
                <a:latin typeface="Calibri" panose="020F0502020204030204" pitchFamily="34" charset="0"/>
                <a:ea typeface="Calibri" panose="020F0502020204030204" pitchFamily="34" charset="0"/>
              </a:rPr>
            </a:br>
            <a:r>
              <a:rPr lang="en-US" sz="1800" b="1" dirty="0">
                <a:effectLst/>
                <a:latin typeface="Calibri" panose="020F0502020204030204" pitchFamily="34" charset="0"/>
                <a:ea typeface="Calibri" panose="020F0502020204030204" pitchFamily="34" charset="0"/>
              </a:rPr>
              <a:t>Sent:</a:t>
            </a:r>
            <a:r>
              <a:rPr lang="en-US" sz="1800" dirty="0">
                <a:effectLst/>
                <a:latin typeface="Calibri" panose="020F0502020204030204" pitchFamily="34" charset="0"/>
                <a:ea typeface="Calibri" panose="020F0502020204030204" pitchFamily="34" charset="0"/>
              </a:rPr>
              <a:t> Wednesday, May 5, 2021 12:12 PM</a:t>
            </a:r>
            <a:br>
              <a:rPr lang="en-US" sz="1800" dirty="0">
                <a:effectLst/>
                <a:latin typeface="Calibri" panose="020F0502020204030204" pitchFamily="34" charset="0"/>
                <a:ea typeface="Calibri" panose="020F0502020204030204" pitchFamily="34" charset="0"/>
              </a:rPr>
            </a:br>
            <a:r>
              <a:rPr lang="en-US" sz="1800" b="1" dirty="0">
                <a:effectLst/>
                <a:latin typeface="Calibri" panose="020F0502020204030204" pitchFamily="34" charset="0"/>
                <a:ea typeface="Calibri" panose="020F0502020204030204" pitchFamily="34" charset="0"/>
              </a:rPr>
              <a:t>To:</a:t>
            </a:r>
            <a:r>
              <a:rPr lang="en-US" sz="1800" dirty="0">
                <a:effectLst/>
                <a:latin typeface="Calibri" panose="020F0502020204030204" pitchFamily="34" charset="0"/>
                <a:ea typeface="Calibri" panose="020F0502020204030204" pitchFamily="34" charset="0"/>
              </a:rPr>
              <a:t> </a:t>
            </a:r>
            <a:r>
              <a:rPr lang="en-US" sz="1800" u="sng" dirty="0">
                <a:solidFill>
                  <a:srgbClr val="0563C1"/>
                </a:solidFill>
                <a:effectLst/>
                <a:latin typeface="Calibri" panose="020F0502020204030204" pitchFamily="34" charset="0"/>
                <a:ea typeface="Calibri" panose="020F0502020204030204" pitchFamily="34" charset="0"/>
                <a:hlinkClick r:id="rId5"/>
              </a:rPr>
              <a:t>troop286@groups.i#o</a:t>
            </a:r>
            <a:br>
              <a:rPr lang="en-US" sz="1800" dirty="0">
                <a:effectLst/>
                <a:latin typeface="Calibri" panose="020F0502020204030204" pitchFamily="34" charset="0"/>
                <a:ea typeface="Calibri" panose="020F0502020204030204" pitchFamily="34" charset="0"/>
              </a:rPr>
            </a:br>
            <a:r>
              <a:rPr lang="en-US" sz="1800" b="1" dirty="0">
                <a:effectLst/>
                <a:latin typeface="Calibri" panose="020F0502020204030204" pitchFamily="34" charset="0"/>
                <a:ea typeface="Calibri" panose="020F0502020204030204" pitchFamily="34" charset="0"/>
              </a:rPr>
              <a:t>Subject:</a:t>
            </a:r>
            <a:r>
              <a:rPr lang="en-US" sz="1800" dirty="0">
                <a:effectLst/>
                <a:latin typeface="Calibri" panose="020F0502020204030204" pitchFamily="34" charset="0"/>
                <a:ea typeface="Calibri" panose="020F0502020204030204" pitchFamily="34" charset="0"/>
              </a:rPr>
              <a:t> [Troop286] Are you kidding me? It's only May and Mr. Kraje is chirping about popcorn?!</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Yah that’s right 286!  This is the time of the year when the early bird gets the whole enchilada. Wait, what? </a:t>
            </a:r>
            <a:r>
              <a:rPr lang="en-US" sz="1800" dirty="0">
                <a:effectLst/>
                <a:latin typeface="Segoe UI Emoji" panose="020B0502040204020203" pitchFamily="34" charset="0"/>
                <a:ea typeface="Calibri" panose="020F0502020204030204" pitchFamily="34" charset="0"/>
                <a:cs typeface="Segoe UI Emoji" panose="020B0502040204020203" pitchFamily="34" charset="0"/>
              </a:rPr>
              <a:t>😉</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No pressure to sell, but if you feel like making some bank, we got probably the best promos we’ll see all 2021, going on right now.</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Trails End is giving you 3X points for any Online Direct sale through 5 PM May 16.  And if any single order comes in at $100 or more, you get 100 more points added in, every time, through 5 PM May 31.  So?  Well, if you make it to the highest-selling Trail’s End Rewards tier this year, that’s up to 40 cents right back to you in Amazon cards for every dollar you move, right now.  I can’t say for sure, but my gut is we won’t see this level of points flying out the door for the rest of the year.</a:t>
            </a:r>
          </a:p>
          <a:p>
            <a:endParaRPr lang="en-US" dirty="0"/>
          </a:p>
        </p:txBody>
      </p:sp>
    </p:spTree>
    <p:extLst>
      <p:ext uri="{BB962C8B-B14F-4D97-AF65-F5344CB8AC3E}">
        <p14:creationId xmlns:p14="http://schemas.microsoft.com/office/powerpoint/2010/main" val="3891487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0" y="351575"/>
            <a:ext cx="9205784" cy="707578"/>
          </a:xfrm>
          <a:prstGeom prst="rect">
            <a:avLst/>
          </a:prstGeom>
          <a:noFill/>
        </p:spPr>
        <p:txBody>
          <a:bodyPr wrap="square" rtlCol="0" anchor="t">
            <a:noAutofit/>
          </a:bodyPr>
          <a:lstStyle/>
          <a:p>
            <a:r>
              <a:rPr lang="en-US" sz="3600" b="1" dirty="0">
                <a:solidFill>
                  <a:schemeClr val="bg1"/>
                </a:solidFill>
                <a:latin typeface="Arial"/>
                <a:cs typeface="Arial"/>
              </a:rPr>
              <a:t>STEP TWO- COMMUNICATE THE PLAN </a:t>
            </a:r>
            <a:endParaRPr lang="en-US" sz="3600" dirty="0"/>
          </a:p>
        </p:txBody>
      </p:sp>
      <p:sp>
        <p:nvSpPr>
          <p:cNvPr id="5" name="Rectangle 4">
            <a:extLst>
              <a:ext uri="{FF2B5EF4-FFF2-40B4-BE49-F238E27FC236}">
                <a16:creationId xmlns:a16="http://schemas.microsoft.com/office/drawing/2014/main" id="{1FAC76F9-1B71-4C8E-8813-351417B3A0A6}"/>
              </a:ext>
            </a:extLst>
          </p:cNvPr>
          <p:cNvSpPr/>
          <p:nvPr/>
        </p:nvSpPr>
        <p:spPr>
          <a:xfrm>
            <a:off x="358326" y="1533802"/>
            <a:ext cx="6592293" cy="961482"/>
          </a:xfrm>
          <a:prstGeom prst="rect">
            <a:avLst/>
          </a:prstGeom>
        </p:spPr>
        <p:txBody>
          <a:bodyPr wrap="square">
            <a:spAutoFit/>
          </a:bodyPr>
          <a:lstStyle/>
          <a:p>
            <a:pPr algn="ctr" defTabSz="309470">
              <a:lnSpc>
                <a:spcPct val="80000"/>
              </a:lnSpc>
              <a:defRPr sz="1800"/>
            </a:pPr>
            <a:endParaRPr lang="en-US" sz="1800" u="sng" kern="0" dirty="0">
              <a:solidFill>
                <a:srgbClr val="002060"/>
              </a:solidFill>
              <a:ea typeface="Helvetica Neue Condensed Black" charset="0"/>
              <a:cs typeface="Helvetica Neue Condensed Black" charset="0"/>
              <a:sym typeface="BebasNeueRegular"/>
            </a:endParaRPr>
          </a:p>
          <a:p>
            <a:pPr defTabSz="309470">
              <a:lnSpc>
                <a:spcPct val="80000"/>
              </a:lnSpc>
              <a:defRPr sz="1800"/>
            </a:pPr>
            <a:r>
              <a:rPr lang="en-US" sz="2800" b="1" kern="0" dirty="0">
                <a:solidFill>
                  <a:srgbClr val="002060"/>
                </a:solidFill>
                <a:latin typeface="Arial Black" panose="020B0A04020102020204" pitchFamily="34" charset="0"/>
                <a:ea typeface="Helvetica Neue Condensed Black" charset="0"/>
                <a:cs typeface="Helvetica Neue Condensed Black" charset="0"/>
                <a:sym typeface="BebasNeueRegular"/>
              </a:rPr>
              <a:t>REGULAR COMMUNCATION</a:t>
            </a:r>
          </a:p>
          <a:p>
            <a:pPr marL="383971" lvl="1" defTabSz="309470">
              <a:lnSpc>
                <a:spcPct val="80000"/>
              </a:lnSpc>
              <a:defRPr sz="1800"/>
            </a:pPr>
            <a:endParaRPr lang="en-US" sz="2400" kern="0" dirty="0">
              <a:ea typeface="Helvetica Neue Condensed Black" charset="0"/>
              <a:cs typeface="Helvetica Neue Condensed Black" charset="0"/>
              <a:sym typeface="BebasNeueRegular"/>
            </a:endParaRPr>
          </a:p>
        </p:txBody>
      </p:sp>
      <p:sp>
        <p:nvSpPr>
          <p:cNvPr id="8" name="TextBox 7">
            <a:extLst>
              <a:ext uri="{FF2B5EF4-FFF2-40B4-BE49-F238E27FC236}">
                <a16:creationId xmlns:a16="http://schemas.microsoft.com/office/drawing/2014/main" id="{E372DE3F-955C-435F-A94E-72DEF3627A75}"/>
              </a:ext>
            </a:extLst>
          </p:cNvPr>
          <p:cNvSpPr txBox="1"/>
          <p:nvPr/>
        </p:nvSpPr>
        <p:spPr>
          <a:xfrm>
            <a:off x="1025610" y="2310617"/>
            <a:ext cx="9074993" cy="2862322"/>
          </a:xfrm>
          <a:prstGeom prst="rect">
            <a:avLst/>
          </a:prstGeom>
          <a:noFill/>
        </p:spPr>
        <p:txBody>
          <a:bodyPr wrap="square" rtlCol="0">
            <a:spAutoFit/>
          </a:bodyPr>
          <a:lstStyle/>
          <a:p>
            <a:pPr marL="342900" indent="-342900">
              <a:buAutoNum type="arabicPeriod"/>
            </a:pPr>
            <a:r>
              <a:rPr lang="en-US" sz="3600" dirty="0"/>
              <a:t> Reference Document for Sale Details</a:t>
            </a:r>
          </a:p>
          <a:p>
            <a:pPr marL="342900" indent="-342900">
              <a:buAutoNum type="arabicPeriod"/>
            </a:pPr>
            <a:r>
              <a:rPr lang="en-US" sz="3600" dirty="0"/>
              <a:t> Each Scout’s Goal and Family Commitment</a:t>
            </a:r>
          </a:p>
          <a:p>
            <a:pPr marL="342900" indent="-342900">
              <a:buAutoNum type="arabicPeriod"/>
            </a:pPr>
            <a:r>
              <a:rPr lang="en-US" sz="3600" dirty="0"/>
              <a:t> Confirm Store Shifts</a:t>
            </a:r>
          </a:p>
          <a:p>
            <a:pPr marL="342900" indent="-342900">
              <a:buAutoNum type="arabicPeriod"/>
            </a:pPr>
            <a:r>
              <a:rPr lang="en-US" sz="3600" dirty="0"/>
              <a:t> Update/Remind of Schedule Dates</a:t>
            </a:r>
          </a:p>
          <a:p>
            <a:pPr marL="342900" indent="-342900">
              <a:buAutoNum type="arabicPeriod"/>
            </a:pPr>
            <a:r>
              <a:rPr lang="en-US" sz="3600" dirty="0"/>
              <a:t> Update on progress in sale</a:t>
            </a:r>
          </a:p>
        </p:txBody>
      </p:sp>
    </p:spTree>
    <p:extLst>
      <p:ext uri="{BB962C8B-B14F-4D97-AF65-F5344CB8AC3E}">
        <p14:creationId xmlns:p14="http://schemas.microsoft.com/office/powerpoint/2010/main" val="1346694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pplication&#10;&#10;Description automatically generated with low confidence">
            <a:extLst>
              <a:ext uri="{FF2B5EF4-FFF2-40B4-BE49-F238E27FC236}">
                <a16:creationId xmlns:a16="http://schemas.microsoft.com/office/drawing/2014/main" id="{7100C843-1F6E-4D51-BF91-568C7D8E8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7" y="0"/>
            <a:ext cx="12192000" cy="6858000"/>
          </a:xfrm>
          <a:prstGeom prst="rect">
            <a:avLst/>
          </a:prstGeom>
        </p:spPr>
      </p:pic>
      <p:sp>
        <p:nvSpPr>
          <p:cNvPr id="5" name="TextBox 4">
            <a:extLst>
              <a:ext uri="{FF2B5EF4-FFF2-40B4-BE49-F238E27FC236}">
                <a16:creationId xmlns:a16="http://schemas.microsoft.com/office/drawing/2014/main" id="{4F803C4D-E47D-42AF-B215-25A2B9EBFE17}"/>
              </a:ext>
            </a:extLst>
          </p:cNvPr>
          <p:cNvSpPr txBox="1"/>
          <p:nvPr/>
        </p:nvSpPr>
        <p:spPr>
          <a:xfrm>
            <a:off x="234743" y="299763"/>
            <a:ext cx="6640190" cy="707578"/>
          </a:xfrm>
          <a:prstGeom prst="rect">
            <a:avLst/>
          </a:prstGeom>
          <a:noFill/>
        </p:spPr>
        <p:txBody>
          <a:bodyPr wrap="square" rtlCol="0">
            <a:noAutofit/>
          </a:bodyPr>
          <a:lstStyle/>
          <a:p>
            <a:r>
              <a:rPr lang="en-US" sz="4400" b="1" dirty="0">
                <a:solidFill>
                  <a:schemeClr val="bg1"/>
                </a:solidFill>
                <a:latin typeface="Helvetica" pitchFamily="2" charset="0"/>
              </a:rPr>
              <a:t>Popcorn = Program</a:t>
            </a:r>
          </a:p>
        </p:txBody>
      </p:sp>
      <p:sp>
        <p:nvSpPr>
          <p:cNvPr id="11" name="Text Placeholder 3">
            <a:extLst>
              <a:ext uri="{FF2B5EF4-FFF2-40B4-BE49-F238E27FC236}">
                <a16:creationId xmlns:a16="http://schemas.microsoft.com/office/drawing/2014/main" id="{ECAB33A9-8BF0-4170-9CE1-E0E27C81D3F6}"/>
              </a:ext>
            </a:extLst>
          </p:cNvPr>
          <p:cNvSpPr txBox="1">
            <a:spLocks/>
          </p:cNvSpPr>
          <p:nvPr/>
        </p:nvSpPr>
        <p:spPr>
          <a:xfrm>
            <a:off x="554827" y="1784172"/>
            <a:ext cx="11082339" cy="906141"/>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n-US" sz="2600" dirty="0">
                <a:latin typeface="Arial"/>
                <a:cs typeface="Arial"/>
              </a:rPr>
              <a:t>Fund all your program related expenses and activities that you want your Scouts to enjoy this year, through Popcorn.</a:t>
            </a:r>
          </a:p>
        </p:txBody>
      </p:sp>
      <p:sp>
        <p:nvSpPr>
          <p:cNvPr id="15" name="Text Placeholder 3">
            <a:extLst>
              <a:ext uri="{FF2B5EF4-FFF2-40B4-BE49-F238E27FC236}">
                <a16:creationId xmlns:a16="http://schemas.microsoft.com/office/drawing/2014/main" id="{CC0AC818-C2AE-4A16-92B7-6BEBF4C5D1D9}"/>
              </a:ext>
            </a:extLst>
          </p:cNvPr>
          <p:cNvSpPr txBox="1">
            <a:spLocks/>
          </p:cNvSpPr>
          <p:nvPr/>
        </p:nvSpPr>
        <p:spPr>
          <a:xfrm>
            <a:off x="1866895" y="5165953"/>
            <a:ext cx="8458200" cy="90614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defRPr/>
            </a:pPr>
            <a:r>
              <a:rPr lang="en-US" sz="2400" b="1" dirty="0">
                <a:cs typeface="Arial" panose="020B0604020202020204" pitchFamily="34" charset="0"/>
              </a:rPr>
              <a:t>Unit Goal</a:t>
            </a:r>
            <a:r>
              <a:rPr lang="en-US" sz="2400" dirty="0">
                <a:solidFill>
                  <a:prstClr val="black"/>
                </a:solidFill>
                <a:cs typeface="Arial" panose="020B0604020202020204" pitchFamily="34" charset="0"/>
              </a:rPr>
              <a:t>: $25,000	</a:t>
            </a:r>
            <a:r>
              <a:rPr lang="en-US" sz="2400" b="1" dirty="0">
                <a:solidFill>
                  <a:prstClr val="black"/>
                </a:solidFill>
                <a:cs typeface="Arial" panose="020B0604020202020204" pitchFamily="34" charset="0"/>
              </a:rPr>
              <a:t>Scout Goals</a:t>
            </a:r>
            <a:r>
              <a:rPr lang="en-US" sz="2400" dirty="0">
                <a:solidFill>
                  <a:prstClr val="black"/>
                </a:solidFill>
                <a:cs typeface="Arial" panose="020B0604020202020204" pitchFamily="34" charset="0"/>
              </a:rPr>
              <a:t>: $1,000 (each)</a:t>
            </a:r>
          </a:p>
        </p:txBody>
      </p:sp>
      <p:sp>
        <p:nvSpPr>
          <p:cNvPr id="19" name="TextBox 18">
            <a:extLst>
              <a:ext uri="{FF2B5EF4-FFF2-40B4-BE49-F238E27FC236}">
                <a16:creationId xmlns:a16="http://schemas.microsoft.com/office/drawing/2014/main" id="{7095B3DB-5A67-407B-AD67-9D65FA8D0E2C}"/>
              </a:ext>
            </a:extLst>
          </p:cNvPr>
          <p:cNvSpPr txBox="1"/>
          <p:nvPr/>
        </p:nvSpPr>
        <p:spPr>
          <a:xfrm>
            <a:off x="6326980" y="3049256"/>
            <a:ext cx="4417220" cy="193899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lang="en-US" sz="2400" dirty="0">
                <a:solidFill>
                  <a:prstClr val="black"/>
                </a:solidFill>
                <a:latin typeface="Calibri" panose="020F0502020204030204"/>
                <a:cs typeface="Arial"/>
              </a:rPr>
              <a:t>Christmas Party</a:t>
            </a:r>
            <a:endParaRPr kumimoji="0" lang="en-US"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285750" indent="-285750">
              <a:buFont typeface="Arial,Sans-Serif"/>
              <a:buChar char="•"/>
              <a:defRPr/>
            </a:pPr>
            <a:r>
              <a:rPr lang="en-US" sz="2400" dirty="0">
                <a:solidFill>
                  <a:prstClr val="black"/>
                </a:solidFill>
                <a:latin typeface="Calibri" panose="020F0502020204030204"/>
                <a:cs typeface="Arial"/>
              </a:rPr>
              <a:t>Blue &amp; Gold Banquet</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lang="en-US" sz="2400" dirty="0">
                <a:solidFill>
                  <a:prstClr val="black"/>
                </a:solidFill>
                <a:latin typeface="Calibri" panose="020F0502020204030204"/>
                <a:cs typeface="Arial"/>
              </a:rPr>
              <a:t>Pinewood Derby</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lang="en-US" sz="2400" dirty="0">
                <a:solidFill>
                  <a:prstClr val="black"/>
                </a:solidFill>
                <a:latin typeface="Calibri" panose="020F0502020204030204"/>
                <a:cs typeface="Arial"/>
              </a:rPr>
              <a:t>Meeting Supplies &amp; Equipment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lang="en-US" sz="2400" dirty="0">
                <a:solidFill>
                  <a:prstClr val="black"/>
                </a:solidFill>
                <a:latin typeface="Calibri" panose="020F0502020204030204"/>
                <a:cs typeface="Arial"/>
              </a:rPr>
              <a:t>and 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rPr>
              <a:t>ore…</a:t>
            </a:r>
          </a:p>
        </p:txBody>
      </p:sp>
      <p:sp>
        <p:nvSpPr>
          <p:cNvPr id="20" name="TextBox 19">
            <a:extLst>
              <a:ext uri="{FF2B5EF4-FFF2-40B4-BE49-F238E27FC236}">
                <a16:creationId xmlns:a16="http://schemas.microsoft.com/office/drawing/2014/main" id="{1058D0B8-4A17-45F4-879D-9DC4F288733C}"/>
              </a:ext>
            </a:extLst>
          </p:cNvPr>
          <p:cNvSpPr txBox="1"/>
          <p:nvPr/>
        </p:nvSpPr>
        <p:spPr>
          <a:xfrm>
            <a:off x="1678774" y="3078916"/>
            <a:ext cx="4417220" cy="193899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rPr>
              <a:t>Yearly Membership Dues</a:t>
            </a:r>
            <a:endParaRPr kumimoji="0" lang="en-US"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rPr>
              <a:t>Scout’s Life Magazine</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lang="en-US" sz="2400" dirty="0">
                <a:solidFill>
                  <a:prstClr val="black"/>
                </a:solidFill>
                <a:latin typeface="Calibri" panose="020F0502020204030204"/>
                <a:cs typeface="Arial"/>
              </a:rPr>
              <a:t>Uniforms, Patches, and Awards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rPr>
              <a:t>Camping Trips</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rPr>
              <a:t>Hikes</a:t>
            </a:r>
          </a:p>
        </p:txBody>
      </p:sp>
      <p:sp>
        <p:nvSpPr>
          <p:cNvPr id="21" name="Rectangle 20">
            <a:extLst>
              <a:ext uri="{FF2B5EF4-FFF2-40B4-BE49-F238E27FC236}">
                <a16:creationId xmlns:a16="http://schemas.microsoft.com/office/drawing/2014/main" id="{30635ED4-DE6D-4AB7-8C82-5B7335440453}"/>
              </a:ext>
            </a:extLst>
          </p:cNvPr>
          <p:cNvSpPr/>
          <p:nvPr/>
        </p:nvSpPr>
        <p:spPr>
          <a:xfrm>
            <a:off x="248664" y="6025334"/>
            <a:ext cx="11694660" cy="532903"/>
          </a:xfrm>
          <a:prstGeom prst="rect">
            <a:avLst/>
          </a:prstGeom>
          <a:ln w="12700">
            <a:solidFill>
              <a:schemeClr val="tx1"/>
            </a:solidFill>
          </a:ln>
          <a:effectLst>
            <a:outerShdw blurRad="63500" sx="102000" sy="102000" algn="ctr" rotWithShape="0">
              <a:prstClr val="black">
                <a:alpha val="40000"/>
              </a:prstClr>
            </a:outerShdw>
          </a:effectLst>
        </p:spPr>
        <p:txBody>
          <a:bodyPr wrap="square">
            <a:spAutoFit/>
          </a:bodyPr>
          <a:lstStyle/>
          <a:p>
            <a:pPr algn="ctr" defTabSz="685800">
              <a:lnSpc>
                <a:spcPct val="107000"/>
              </a:lnSpc>
              <a:spcAft>
                <a:spcPts val="600"/>
              </a:spcAft>
            </a:pPr>
            <a:r>
              <a:rPr lang="en-US" sz="2800" dirty="0">
                <a:solidFill>
                  <a:prstClr val="black"/>
                </a:solidFill>
                <a:ea typeface="Calibri" panose="020F0502020204030204" pitchFamily="34" charset="0"/>
                <a:cs typeface="Arial" panose="020B0604020202020204" pitchFamily="34" charset="0"/>
              </a:rPr>
              <a:t>Text </a:t>
            </a:r>
            <a:r>
              <a:rPr lang="en-US" sz="2800" b="1" dirty="0">
                <a:solidFill>
                  <a:srgbClr val="EB2827"/>
                </a:solidFill>
                <a:latin typeface="Arial Black" panose="020B0A04020102020204" pitchFamily="34" charset="0"/>
                <a:ea typeface="Calibri" panose="020F0502020204030204" pitchFamily="34" charset="0"/>
                <a:cs typeface="Arial" panose="020B0604020202020204" pitchFamily="34" charset="0"/>
              </a:rPr>
              <a:t>MYPLAN</a:t>
            </a:r>
            <a:r>
              <a:rPr lang="en-US" sz="2800" dirty="0">
                <a:solidFill>
                  <a:prstClr val="black"/>
                </a:solidFill>
                <a:ea typeface="Calibri" panose="020F0502020204030204" pitchFamily="34" charset="0"/>
                <a:cs typeface="Arial" panose="020B0604020202020204" pitchFamily="34" charset="0"/>
              </a:rPr>
              <a:t> to 62771 to download: How to Sell $1,000 in under 8 hours</a:t>
            </a:r>
          </a:p>
        </p:txBody>
      </p:sp>
    </p:spTree>
    <p:extLst>
      <p:ext uri="{BB962C8B-B14F-4D97-AF65-F5344CB8AC3E}">
        <p14:creationId xmlns:p14="http://schemas.microsoft.com/office/powerpoint/2010/main" val="3382856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6" name="TextBox 5">
            <a:extLst>
              <a:ext uri="{FF2B5EF4-FFF2-40B4-BE49-F238E27FC236}">
                <a16:creationId xmlns:a16="http://schemas.microsoft.com/office/drawing/2014/main" id="{D15A269C-4CE5-45F3-ACF2-A21975951534}"/>
              </a:ext>
            </a:extLst>
          </p:cNvPr>
          <p:cNvSpPr txBox="1"/>
          <p:nvPr/>
        </p:nvSpPr>
        <p:spPr>
          <a:xfrm>
            <a:off x="321276" y="425716"/>
            <a:ext cx="8365524" cy="707578"/>
          </a:xfrm>
          <a:prstGeom prst="rect">
            <a:avLst/>
          </a:prstGeom>
          <a:noFill/>
        </p:spPr>
        <p:txBody>
          <a:bodyPr wrap="square" rtlCol="0" anchor="t">
            <a:noAutofit/>
          </a:bodyPr>
          <a:lstStyle/>
          <a:p>
            <a:r>
              <a:rPr lang="en-US" sz="3600" b="1" dirty="0">
                <a:solidFill>
                  <a:schemeClr val="bg1"/>
                </a:solidFill>
                <a:latin typeface="Arial"/>
                <a:cs typeface="Arial"/>
              </a:rPr>
              <a:t>STEP THREE- MANAGE YOUR SALE</a:t>
            </a:r>
            <a:endParaRPr lang="en-US" sz="3600" dirty="0"/>
          </a:p>
        </p:txBody>
      </p:sp>
      <p:pic>
        <p:nvPicPr>
          <p:cNvPr id="3" name="Picture 2" descr="A picture containing graphical user interface&#10;&#10;Description automatically generated">
            <a:extLst>
              <a:ext uri="{FF2B5EF4-FFF2-40B4-BE49-F238E27FC236}">
                <a16:creationId xmlns:a16="http://schemas.microsoft.com/office/drawing/2014/main" id="{5492E770-60C9-4B4E-85A5-B7891CBF3FD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637215" y="2035878"/>
            <a:ext cx="6917570" cy="2786244"/>
          </a:xfrm>
          <a:prstGeom prst="rect">
            <a:avLst/>
          </a:prstGeom>
        </p:spPr>
      </p:pic>
      <p:sp>
        <p:nvSpPr>
          <p:cNvPr id="8" name="TextBox 7">
            <a:extLst>
              <a:ext uri="{FF2B5EF4-FFF2-40B4-BE49-F238E27FC236}">
                <a16:creationId xmlns:a16="http://schemas.microsoft.com/office/drawing/2014/main" id="{BC8DB46E-5788-42C5-9888-4AA89196A7B7}"/>
              </a:ext>
            </a:extLst>
          </p:cNvPr>
          <p:cNvSpPr txBox="1"/>
          <p:nvPr/>
        </p:nvSpPr>
        <p:spPr>
          <a:xfrm>
            <a:off x="9633455" y="6323528"/>
            <a:ext cx="2742857" cy="369332"/>
          </a:xfrm>
          <a:prstGeom prst="rect">
            <a:avLst/>
          </a:prstGeom>
          <a:noFill/>
        </p:spPr>
        <p:txBody>
          <a:bodyPr wrap="square" rtlCol="0">
            <a:spAutoFit/>
          </a:bodyPr>
          <a:lstStyle/>
          <a:p>
            <a:r>
              <a:rPr lang="en-US" sz="900" dirty="0">
                <a:hlinkClick r:id="rId4" tooltip="http://www.koreanwikiproject.com/wiki/Learn_hangeul"/>
              </a:rPr>
              <a:t>This Photo</a:t>
            </a:r>
            <a:r>
              <a:rPr lang="en-US" sz="900" dirty="0"/>
              <a:t> by Unknown Author is licensed under </a:t>
            </a:r>
            <a:r>
              <a:rPr lang="en-US" sz="900" dirty="0">
                <a:hlinkClick r:id="rId5" tooltip="https://creativecommons.org/licenses/by-nc-sa/3.0/"/>
              </a:rPr>
              <a:t>CC BY-SA-NC</a:t>
            </a:r>
            <a:endParaRPr lang="en-US" sz="900" dirty="0"/>
          </a:p>
        </p:txBody>
      </p:sp>
    </p:spTree>
    <p:extLst>
      <p:ext uri="{BB962C8B-B14F-4D97-AF65-F5344CB8AC3E}">
        <p14:creationId xmlns:p14="http://schemas.microsoft.com/office/powerpoint/2010/main" val="1225999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pic>
        <p:nvPicPr>
          <p:cNvPr id="5" name="Picture 2">
            <a:extLst>
              <a:ext uri="{FF2B5EF4-FFF2-40B4-BE49-F238E27FC236}">
                <a16:creationId xmlns:a16="http://schemas.microsoft.com/office/drawing/2014/main" id="{7B63A796-9183-45B0-925A-5C0542D1E97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6407" y="2150680"/>
            <a:ext cx="1696733" cy="25566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29ECB60-9221-43C6-AC52-EB08E4A451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47121" y="1750068"/>
            <a:ext cx="5040412" cy="3357863"/>
          </a:xfrm>
          <a:prstGeom prst="rect">
            <a:avLst/>
          </a:prstGeom>
        </p:spPr>
      </p:pic>
      <p:sp>
        <p:nvSpPr>
          <p:cNvPr id="6" name="TextBox 5">
            <a:extLst>
              <a:ext uri="{FF2B5EF4-FFF2-40B4-BE49-F238E27FC236}">
                <a16:creationId xmlns:a16="http://schemas.microsoft.com/office/drawing/2014/main" id="{D15A269C-4CE5-45F3-ACF2-A21975951534}"/>
              </a:ext>
            </a:extLst>
          </p:cNvPr>
          <p:cNvSpPr txBox="1"/>
          <p:nvPr/>
        </p:nvSpPr>
        <p:spPr>
          <a:xfrm>
            <a:off x="321276" y="425716"/>
            <a:ext cx="8365524" cy="707578"/>
          </a:xfrm>
          <a:prstGeom prst="rect">
            <a:avLst/>
          </a:prstGeom>
          <a:noFill/>
        </p:spPr>
        <p:txBody>
          <a:bodyPr wrap="square" rtlCol="0" anchor="t">
            <a:noAutofit/>
          </a:bodyPr>
          <a:lstStyle/>
          <a:p>
            <a:r>
              <a:rPr lang="en-US" sz="3600" b="1" dirty="0">
                <a:solidFill>
                  <a:schemeClr val="bg1"/>
                </a:solidFill>
                <a:latin typeface="Arial"/>
                <a:cs typeface="Arial"/>
              </a:rPr>
              <a:t>STEP THREE- MANAGE YOUR SALE</a:t>
            </a:r>
            <a:endParaRPr lang="en-US" sz="3600" dirty="0"/>
          </a:p>
        </p:txBody>
      </p:sp>
    </p:spTree>
    <p:extLst>
      <p:ext uri="{BB962C8B-B14F-4D97-AF65-F5344CB8AC3E}">
        <p14:creationId xmlns:p14="http://schemas.microsoft.com/office/powerpoint/2010/main" val="29205092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pplication&#10;&#10;Description automatically generated with low confidence">
            <a:extLst>
              <a:ext uri="{FF2B5EF4-FFF2-40B4-BE49-F238E27FC236}">
                <a16:creationId xmlns:a16="http://schemas.microsoft.com/office/drawing/2014/main" id="{D9717E7D-9A0E-4361-BC66-843050370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6FD8DDB5-68BA-424D-8DBA-3F25BF6F4A65}"/>
              </a:ext>
            </a:extLst>
          </p:cNvPr>
          <p:cNvSpPr/>
          <p:nvPr/>
        </p:nvSpPr>
        <p:spPr>
          <a:xfrm>
            <a:off x="478133" y="2357894"/>
            <a:ext cx="6725969" cy="3908762"/>
          </a:xfrm>
          <a:prstGeom prst="rect">
            <a:avLst/>
          </a:prstGeom>
        </p:spPr>
        <p:txBody>
          <a:bodyPr wrap="square">
            <a:spAutoFit/>
          </a:bodyPr>
          <a:lstStyle/>
          <a:p>
            <a:pPr marL="269671" indent="-342900" defTabSz="767942">
              <a:buFont typeface="Arial" panose="020B0604020202020204" pitchFamily="34" charset="0"/>
              <a:buChar char="•"/>
              <a:defRPr/>
            </a:pPr>
            <a:r>
              <a:rPr lang="en-US" sz="2400" kern="0" dirty="0">
                <a:solidFill>
                  <a:prstClr val="black"/>
                </a:solidFill>
                <a:hlinkClick r:id="rId3"/>
              </a:rPr>
              <a:t>www.trails-end.com</a:t>
            </a:r>
            <a:endParaRPr lang="en-US" sz="2400" kern="0" dirty="0">
              <a:solidFill>
                <a:prstClr val="black"/>
              </a:solidFill>
            </a:endParaRPr>
          </a:p>
          <a:p>
            <a:pPr defTabSz="767942">
              <a:defRPr/>
            </a:pPr>
            <a:endParaRPr lang="en-US" sz="500" kern="0" dirty="0">
              <a:solidFill>
                <a:prstClr val="black"/>
              </a:solidFill>
            </a:endParaRPr>
          </a:p>
          <a:p>
            <a:pPr marL="269671" indent="-342900" defTabSz="767942">
              <a:buFont typeface="Arial" panose="020B0604020202020204" pitchFamily="34" charset="0"/>
              <a:buChar char="•"/>
              <a:defRPr/>
            </a:pPr>
            <a:r>
              <a:rPr lang="en-US" sz="2400" kern="0" dirty="0">
                <a:solidFill>
                  <a:prstClr val="black"/>
                </a:solidFill>
              </a:rPr>
              <a:t>Manage your unit’s sale ALL in one place!</a:t>
            </a:r>
          </a:p>
          <a:p>
            <a:pPr defTabSz="767942">
              <a:defRPr/>
            </a:pPr>
            <a:endParaRPr lang="en-US" sz="500" kern="0" dirty="0">
              <a:solidFill>
                <a:prstClr val="black"/>
              </a:solidFill>
            </a:endParaRPr>
          </a:p>
          <a:p>
            <a:pPr marL="269671" indent="-342900" defTabSz="767942">
              <a:buFont typeface="Arial" panose="020B0604020202020204" pitchFamily="34" charset="0"/>
              <a:buChar char="•"/>
              <a:defRPr/>
            </a:pPr>
            <a:r>
              <a:rPr lang="en-US" sz="2400" kern="0" dirty="0">
                <a:solidFill>
                  <a:prstClr val="black"/>
                </a:solidFill>
              </a:rPr>
              <a:t>Order Popcorn; easy prize submission; set your</a:t>
            </a:r>
          </a:p>
          <a:p>
            <a:pPr defTabSz="767942">
              <a:defRPr/>
            </a:pPr>
            <a:r>
              <a:rPr lang="en-US" sz="2400" kern="0" dirty="0">
                <a:solidFill>
                  <a:prstClr val="black"/>
                </a:solidFill>
              </a:rPr>
              <a:t>     unit/Scout goal</a:t>
            </a:r>
          </a:p>
          <a:p>
            <a:pPr defTabSz="767942">
              <a:defRPr/>
            </a:pPr>
            <a:endParaRPr lang="en-US" sz="500" kern="0" dirty="0">
              <a:solidFill>
                <a:prstClr val="black"/>
              </a:solidFill>
            </a:endParaRPr>
          </a:p>
          <a:p>
            <a:pPr marL="269671" indent="-342900" defTabSz="767942">
              <a:buFont typeface="Arial" panose="020B0604020202020204" pitchFamily="34" charset="0"/>
              <a:buChar char="•"/>
              <a:defRPr/>
            </a:pPr>
            <a:r>
              <a:rPr lang="en-US" sz="2400" kern="0" dirty="0">
                <a:solidFill>
                  <a:prstClr val="black"/>
                </a:solidFill>
              </a:rPr>
              <a:t>Invite your Scouts to register; manage Scout roster</a:t>
            </a:r>
          </a:p>
          <a:p>
            <a:pPr defTabSz="767942">
              <a:defRPr/>
            </a:pPr>
            <a:endParaRPr lang="en-US" sz="500" kern="0" dirty="0">
              <a:solidFill>
                <a:prstClr val="black"/>
              </a:solidFill>
            </a:endParaRPr>
          </a:p>
          <a:p>
            <a:pPr marL="269671" indent="-342900" defTabSz="767942">
              <a:buFont typeface="Arial" panose="020B0604020202020204" pitchFamily="34" charset="0"/>
              <a:buChar char="•"/>
              <a:defRPr/>
            </a:pPr>
            <a:r>
              <a:rPr lang="en-US" sz="2400" kern="0" dirty="0">
                <a:solidFill>
                  <a:prstClr val="black"/>
                </a:solidFill>
              </a:rPr>
              <a:t>View real-time sales, inventory, and cash management </a:t>
            </a:r>
          </a:p>
          <a:p>
            <a:pPr defTabSz="767942">
              <a:defRPr/>
            </a:pPr>
            <a:endParaRPr lang="en-US" sz="500" kern="0" dirty="0">
              <a:solidFill>
                <a:prstClr val="black"/>
              </a:solidFill>
            </a:endParaRPr>
          </a:p>
          <a:p>
            <a:pPr marL="269671" indent="-342900" defTabSz="767942">
              <a:buFont typeface="Arial" panose="020B0604020202020204" pitchFamily="34" charset="0"/>
              <a:buChar char="•"/>
              <a:defRPr/>
            </a:pPr>
            <a:r>
              <a:rPr lang="en-US" sz="2400" kern="0" dirty="0">
                <a:solidFill>
                  <a:prstClr val="black"/>
                </a:solidFill>
              </a:rPr>
              <a:t>UNIT to UNIT product transfers</a:t>
            </a:r>
          </a:p>
        </p:txBody>
      </p:sp>
      <p:sp>
        <p:nvSpPr>
          <p:cNvPr id="20" name="TextBox 19">
            <a:extLst>
              <a:ext uri="{FF2B5EF4-FFF2-40B4-BE49-F238E27FC236}">
                <a16:creationId xmlns:a16="http://schemas.microsoft.com/office/drawing/2014/main" id="{9120FAF7-4836-49D1-B80B-17CDA862A6C9}"/>
              </a:ext>
            </a:extLst>
          </p:cNvPr>
          <p:cNvSpPr txBox="1"/>
          <p:nvPr/>
        </p:nvSpPr>
        <p:spPr>
          <a:xfrm>
            <a:off x="234742" y="1788096"/>
            <a:ext cx="7941311" cy="469809"/>
          </a:xfrm>
          <a:prstGeom prst="rect">
            <a:avLst/>
          </a:prstGeom>
          <a:noFill/>
        </p:spPr>
        <p:txBody>
          <a:bodyPr wrap="square">
            <a:spAutoFit/>
          </a:bodyPr>
          <a:lstStyle/>
          <a:p>
            <a:pPr marL="228600" marR="0" lvl="1" indent="0"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Black" panose="020B0A04020102020204" pitchFamily="34" charset="0"/>
                <a:ea typeface="Calibri" panose="020F0502020204030204" pitchFamily="34" charset="0"/>
                <a:cs typeface="Times New Roman" panose="02020603050405020304" pitchFamily="18" charset="0"/>
              </a:rPr>
              <a:t>SAVE TIME MANAGING YOUR SALE!</a:t>
            </a:r>
          </a:p>
        </p:txBody>
      </p:sp>
      <p:pic>
        <p:nvPicPr>
          <p:cNvPr id="21" name="Picture 20" descr="A person and a child looking at a tablet&#10;&#10;Description automatically generated with low confidence">
            <a:extLst>
              <a:ext uri="{FF2B5EF4-FFF2-40B4-BE49-F238E27FC236}">
                <a16:creationId xmlns:a16="http://schemas.microsoft.com/office/drawing/2014/main" id="{836034B7-26C6-47B0-958D-2E47633749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6855" y="2305529"/>
            <a:ext cx="5049831" cy="3366553"/>
          </a:xfrm>
          <a:prstGeom prst="rect">
            <a:avLst/>
          </a:prstGeom>
        </p:spPr>
      </p:pic>
      <p:sp>
        <p:nvSpPr>
          <p:cNvPr id="24" name="TextBox 23">
            <a:extLst>
              <a:ext uri="{FF2B5EF4-FFF2-40B4-BE49-F238E27FC236}">
                <a16:creationId xmlns:a16="http://schemas.microsoft.com/office/drawing/2014/main" id="{4B26E632-1FDA-4087-9424-8BAF47AD79B0}"/>
              </a:ext>
            </a:extLst>
          </p:cNvPr>
          <p:cNvSpPr txBox="1"/>
          <p:nvPr/>
        </p:nvSpPr>
        <p:spPr>
          <a:xfrm>
            <a:off x="478133" y="6096572"/>
            <a:ext cx="8287265" cy="461665"/>
          </a:xfrm>
          <a:prstGeom prst="rect">
            <a:avLst/>
          </a:prstGeom>
          <a:noFill/>
        </p:spPr>
        <p:txBody>
          <a:bodyPr wrap="square">
            <a:spAutoFit/>
          </a:bodyPr>
          <a:lstStyle/>
          <a:p>
            <a:pPr marL="269671" marR="0" lvl="0" indent="-342900" algn="l" defTabSz="7679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Create, schedule, and manage storefront sites and shifts</a:t>
            </a:r>
          </a:p>
        </p:txBody>
      </p:sp>
      <p:sp>
        <p:nvSpPr>
          <p:cNvPr id="8" name="TextBox 7">
            <a:extLst>
              <a:ext uri="{FF2B5EF4-FFF2-40B4-BE49-F238E27FC236}">
                <a16:creationId xmlns:a16="http://schemas.microsoft.com/office/drawing/2014/main" id="{7563698B-5ADF-455D-8DEF-5FD6221F1B64}"/>
              </a:ext>
            </a:extLst>
          </p:cNvPr>
          <p:cNvSpPr txBox="1"/>
          <p:nvPr/>
        </p:nvSpPr>
        <p:spPr>
          <a:xfrm>
            <a:off x="321276" y="425716"/>
            <a:ext cx="8365524" cy="707578"/>
          </a:xfrm>
          <a:prstGeom prst="rect">
            <a:avLst/>
          </a:prstGeom>
          <a:noFill/>
        </p:spPr>
        <p:txBody>
          <a:bodyPr wrap="square" rtlCol="0" anchor="t">
            <a:noAutofit/>
          </a:bodyPr>
          <a:lstStyle/>
          <a:p>
            <a:r>
              <a:rPr lang="en-US" sz="3600" b="1" dirty="0">
                <a:solidFill>
                  <a:schemeClr val="bg1"/>
                </a:solidFill>
                <a:latin typeface="Arial"/>
                <a:cs typeface="Arial"/>
              </a:rPr>
              <a:t>STEP THREE- MANAGE YOUR SALE</a:t>
            </a:r>
            <a:endParaRPr lang="en-US" sz="3600" dirty="0"/>
          </a:p>
        </p:txBody>
      </p:sp>
    </p:spTree>
    <p:extLst>
      <p:ext uri="{BB962C8B-B14F-4D97-AF65-F5344CB8AC3E}">
        <p14:creationId xmlns:p14="http://schemas.microsoft.com/office/powerpoint/2010/main" val="2066102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pplication&#10;&#10;Description automatically generated with low confidence">
            <a:extLst>
              <a:ext uri="{FF2B5EF4-FFF2-40B4-BE49-F238E27FC236}">
                <a16:creationId xmlns:a16="http://schemas.microsoft.com/office/drawing/2014/main" id="{D9717E7D-9A0E-4361-BC66-843050370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extBox 19">
            <a:extLst>
              <a:ext uri="{FF2B5EF4-FFF2-40B4-BE49-F238E27FC236}">
                <a16:creationId xmlns:a16="http://schemas.microsoft.com/office/drawing/2014/main" id="{9120FAF7-4836-49D1-B80B-17CDA862A6C9}"/>
              </a:ext>
            </a:extLst>
          </p:cNvPr>
          <p:cNvSpPr txBox="1"/>
          <p:nvPr/>
        </p:nvSpPr>
        <p:spPr>
          <a:xfrm>
            <a:off x="0" y="1466821"/>
            <a:ext cx="3249827" cy="1260153"/>
          </a:xfrm>
          <a:prstGeom prst="rect">
            <a:avLst/>
          </a:prstGeom>
          <a:noFill/>
        </p:spPr>
        <p:txBody>
          <a:bodyPr wrap="square">
            <a:spAutoFit/>
          </a:bodyPr>
          <a:lstStyle/>
          <a:p>
            <a:pPr marL="228600" marR="0" lvl="1" indent="0" defTabSz="914400" rtl="0" eaLnBrk="1" fontAlgn="auto" latinLnBrk="0" hangingPunct="1">
              <a:lnSpc>
                <a:spcPct val="107000"/>
              </a:lnSpc>
              <a:spcBef>
                <a:spcPts val="0"/>
              </a:spcBef>
              <a:spcAft>
                <a:spcPts val="0"/>
              </a:spcAft>
              <a:buClrTx/>
              <a:buSzTx/>
              <a:buFontTx/>
              <a:buNone/>
              <a:tabLst/>
              <a:defRPr/>
            </a:pPr>
            <a:r>
              <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rPr>
              <a:t>LEADER PORTAL</a:t>
            </a:r>
          </a:p>
          <a:p>
            <a:pPr marL="228600" marR="0" lvl="1" indent="0" defTabSz="914400" rtl="0" eaLnBrk="1" fontAlgn="auto" latinLnBrk="0" hangingPunct="1">
              <a:lnSpc>
                <a:spcPct val="107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Arial Black" panose="020B0A04020102020204" pitchFamily="34" charset="0"/>
              <a:ea typeface="Calibri" panose="020F0502020204030204" pitchFamily="34" charset="0"/>
              <a:cs typeface="Times New Roman" panose="02020603050405020304" pitchFamily="18" charset="0"/>
            </a:endParaRPr>
          </a:p>
          <a:p>
            <a:pPr marL="228600" marR="0" lvl="1" indent="0"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Black" panose="020B0A04020102020204" pitchFamily="34" charset="0"/>
                <a:ea typeface="Calibri" panose="020F0502020204030204" pitchFamily="34" charset="0"/>
                <a:cs typeface="Times New Roman" panose="02020603050405020304" pitchFamily="18" charset="0"/>
              </a:rPr>
              <a:t>Order popcorn</a:t>
            </a:r>
          </a:p>
        </p:txBody>
      </p:sp>
      <p:sp>
        <p:nvSpPr>
          <p:cNvPr id="8" name="TextBox 7">
            <a:extLst>
              <a:ext uri="{FF2B5EF4-FFF2-40B4-BE49-F238E27FC236}">
                <a16:creationId xmlns:a16="http://schemas.microsoft.com/office/drawing/2014/main" id="{7563698B-5ADF-455D-8DEF-5FD6221F1B64}"/>
              </a:ext>
            </a:extLst>
          </p:cNvPr>
          <p:cNvSpPr txBox="1"/>
          <p:nvPr/>
        </p:nvSpPr>
        <p:spPr>
          <a:xfrm>
            <a:off x="321276" y="425716"/>
            <a:ext cx="8365524" cy="707578"/>
          </a:xfrm>
          <a:prstGeom prst="rect">
            <a:avLst/>
          </a:prstGeom>
          <a:noFill/>
        </p:spPr>
        <p:txBody>
          <a:bodyPr wrap="square" rtlCol="0" anchor="t">
            <a:noAutofit/>
          </a:bodyPr>
          <a:lstStyle/>
          <a:p>
            <a:r>
              <a:rPr lang="en-US" sz="3600" b="1" dirty="0">
                <a:solidFill>
                  <a:schemeClr val="bg1"/>
                </a:solidFill>
                <a:latin typeface="Arial"/>
                <a:cs typeface="Arial"/>
              </a:rPr>
              <a:t>STEP THREE- MANAGE YOUR SALE</a:t>
            </a:r>
            <a:endParaRPr lang="en-US" sz="3600" dirty="0"/>
          </a:p>
        </p:txBody>
      </p:sp>
      <p:pic>
        <p:nvPicPr>
          <p:cNvPr id="3" name="Picture 2">
            <a:extLst>
              <a:ext uri="{FF2B5EF4-FFF2-40B4-BE49-F238E27FC236}">
                <a16:creationId xmlns:a16="http://schemas.microsoft.com/office/drawing/2014/main" id="{36D08F68-6FD0-4C8C-B305-0121BDEDAF03}"/>
              </a:ext>
            </a:extLst>
          </p:cNvPr>
          <p:cNvPicPr>
            <a:picLocks noChangeAspect="1"/>
          </p:cNvPicPr>
          <p:nvPr/>
        </p:nvPicPr>
        <p:blipFill>
          <a:blip r:embed="rId3"/>
          <a:stretch>
            <a:fillRect/>
          </a:stretch>
        </p:blipFill>
        <p:spPr>
          <a:xfrm>
            <a:off x="3398330" y="1466821"/>
            <a:ext cx="8365524" cy="5291803"/>
          </a:xfrm>
          <a:prstGeom prst="rect">
            <a:avLst/>
          </a:prstGeom>
        </p:spPr>
      </p:pic>
      <p:sp>
        <p:nvSpPr>
          <p:cNvPr id="4" name="Oval 3">
            <a:extLst>
              <a:ext uri="{FF2B5EF4-FFF2-40B4-BE49-F238E27FC236}">
                <a16:creationId xmlns:a16="http://schemas.microsoft.com/office/drawing/2014/main" id="{90D1D358-E702-4A96-9941-88737005ADF7}"/>
              </a:ext>
            </a:extLst>
          </p:cNvPr>
          <p:cNvSpPr/>
          <p:nvPr/>
        </p:nvSpPr>
        <p:spPr>
          <a:xfrm>
            <a:off x="5844746" y="1466821"/>
            <a:ext cx="1396313" cy="4698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07031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pplication&#10;&#10;Description automatically generated with low confidence">
            <a:extLst>
              <a:ext uri="{FF2B5EF4-FFF2-40B4-BE49-F238E27FC236}">
                <a16:creationId xmlns:a16="http://schemas.microsoft.com/office/drawing/2014/main" id="{D9717E7D-9A0E-4361-BC66-843050370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extBox 19">
            <a:extLst>
              <a:ext uri="{FF2B5EF4-FFF2-40B4-BE49-F238E27FC236}">
                <a16:creationId xmlns:a16="http://schemas.microsoft.com/office/drawing/2014/main" id="{9120FAF7-4836-49D1-B80B-17CDA862A6C9}"/>
              </a:ext>
            </a:extLst>
          </p:cNvPr>
          <p:cNvSpPr txBox="1"/>
          <p:nvPr/>
        </p:nvSpPr>
        <p:spPr>
          <a:xfrm>
            <a:off x="1" y="1466821"/>
            <a:ext cx="3225114" cy="1260153"/>
          </a:xfrm>
          <a:prstGeom prst="rect">
            <a:avLst/>
          </a:prstGeom>
          <a:noFill/>
        </p:spPr>
        <p:txBody>
          <a:bodyPr wrap="square">
            <a:spAutoFit/>
          </a:bodyPr>
          <a:lstStyle/>
          <a:p>
            <a:pPr marL="228600" marR="0" lvl="1" indent="0" defTabSz="914400" rtl="0" eaLnBrk="1" fontAlgn="auto" latinLnBrk="0" hangingPunct="1">
              <a:lnSpc>
                <a:spcPct val="107000"/>
              </a:lnSpc>
              <a:spcBef>
                <a:spcPts val="0"/>
              </a:spcBef>
              <a:spcAft>
                <a:spcPts val="0"/>
              </a:spcAft>
              <a:buClrTx/>
              <a:buSzTx/>
              <a:buFontTx/>
              <a:buNone/>
              <a:tabLst/>
              <a:defRPr/>
            </a:pPr>
            <a:r>
              <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rPr>
              <a:t>LEADER PORTAL</a:t>
            </a:r>
          </a:p>
          <a:p>
            <a:pPr marL="228600" marR="0" lvl="1" indent="0" defTabSz="914400" rtl="0" eaLnBrk="1" fontAlgn="auto" latinLnBrk="0" hangingPunct="1">
              <a:lnSpc>
                <a:spcPct val="107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Arial Black" panose="020B0A04020102020204" pitchFamily="34" charset="0"/>
              <a:ea typeface="Calibri" panose="020F0502020204030204" pitchFamily="34" charset="0"/>
              <a:cs typeface="Times New Roman" panose="02020603050405020304" pitchFamily="18" charset="0"/>
            </a:endParaRPr>
          </a:p>
          <a:p>
            <a:pPr marL="228600" marR="0" lvl="1" indent="0" defTabSz="914400" rtl="0" eaLnBrk="1" fontAlgn="auto" latinLnBrk="0" hangingPunct="1">
              <a:lnSpc>
                <a:spcPct val="107000"/>
              </a:lnSpc>
              <a:spcBef>
                <a:spcPts val="0"/>
              </a:spcBef>
              <a:spcAft>
                <a:spcPts val="0"/>
              </a:spcAft>
              <a:buClrTx/>
              <a:buSzTx/>
              <a:buFontTx/>
              <a:buNone/>
              <a:tabLst/>
              <a:defRPr/>
            </a:pPr>
            <a:r>
              <a:rPr lang="en-US" sz="2400" dirty="0">
                <a:solidFill>
                  <a:srgbClr val="FF0000"/>
                </a:solidFill>
                <a:latin typeface="Arial Black" panose="020B0A04020102020204" pitchFamily="34" charset="0"/>
                <a:ea typeface="Calibri" panose="020F0502020204030204" pitchFamily="34" charset="0"/>
                <a:cs typeface="Times New Roman" panose="02020603050405020304" pitchFamily="18" charset="0"/>
              </a:rPr>
              <a:t>Set Goal</a:t>
            </a:r>
            <a:endParaRPr kumimoji="0" lang="en-US" sz="2400" b="0" i="0" u="none" strike="noStrike" kern="1200" cap="none" spc="0" normalizeH="0" baseline="0" noProof="0" dirty="0">
              <a:ln>
                <a:noFill/>
              </a:ln>
              <a:solidFill>
                <a:srgbClr val="FF0000"/>
              </a:solidFill>
              <a:effectLst/>
              <a:uLnTx/>
              <a:uFillTx/>
              <a:latin typeface="Arial Black" panose="020B0A040201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563698B-5ADF-455D-8DEF-5FD6221F1B64}"/>
              </a:ext>
            </a:extLst>
          </p:cNvPr>
          <p:cNvSpPr txBox="1"/>
          <p:nvPr/>
        </p:nvSpPr>
        <p:spPr>
          <a:xfrm>
            <a:off x="321276" y="425716"/>
            <a:ext cx="8365524" cy="707578"/>
          </a:xfrm>
          <a:prstGeom prst="rect">
            <a:avLst/>
          </a:prstGeom>
          <a:noFill/>
        </p:spPr>
        <p:txBody>
          <a:bodyPr wrap="square" rtlCol="0" anchor="t">
            <a:noAutofit/>
          </a:bodyPr>
          <a:lstStyle/>
          <a:p>
            <a:r>
              <a:rPr lang="en-US" sz="3600" b="1" dirty="0">
                <a:solidFill>
                  <a:schemeClr val="bg1"/>
                </a:solidFill>
                <a:latin typeface="Arial"/>
                <a:cs typeface="Arial"/>
              </a:rPr>
              <a:t>STEP THREE- MANAGE YOUR SALE</a:t>
            </a:r>
            <a:endParaRPr lang="en-US" sz="3600" dirty="0"/>
          </a:p>
        </p:txBody>
      </p:sp>
      <p:pic>
        <p:nvPicPr>
          <p:cNvPr id="3" name="Picture 2">
            <a:extLst>
              <a:ext uri="{FF2B5EF4-FFF2-40B4-BE49-F238E27FC236}">
                <a16:creationId xmlns:a16="http://schemas.microsoft.com/office/drawing/2014/main" id="{36D08F68-6FD0-4C8C-B305-0121BDEDAF03}"/>
              </a:ext>
            </a:extLst>
          </p:cNvPr>
          <p:cNvPicPr>
            <a:picLocks noChangeAspect="1"/>
          </p:cNvPicPr>
          <p:nvPr/>
        </p:nvPicPr>
        <p:blipFill>
          <a:blip r:embed="rId3"/>
          <a:stretch>
            <a:fillRect/>
          </a:stretch>
        </p:blipFill>
        <p:spPr>
          <a:xfrm>
            <a:off x="3398329" y="1466821"/>
            <a:ext cx="8365525" cy="5291804"/>
          </a:xfrm>
          <a:prstGeom prst="rect">
            <a:avLst/>
          </a:prstGeom>
        </p:spPr>
      </p:pic>
      <p:sp>
        <p:nvSpPr>
          <p:cNvPr id="6" name="Oval 5">
            <a:extLst>
              <a:ext uri="{FF2B5EF4-FFF2-40B4-BE49-F238E27FC236}">
                <a16:creationId xmlns:a16="http://schemas.microsoft.com/office/drawing/2014/main" id="{CFA985E3-F39A-4AD1-8F0D-A7F9A0AD05F2}"/>
              </a:ext>
            </a:extLst>
          </p:cNvPr>
          <p:cNvSpPr/>
          <p:nvPr/>
        </p:nvSpPr>
        <p:spPr>
          <a:xfrm>
            <a:off x="4699687" y="2303846"/>
            <a:ext cx="1396313" cy="4698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8870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pplication&#10;&#10;Description automatically generated with low confidence">
            <a:extLst>
              <a:ext uri="{FF2B5EF4-FFF2-40B4-BE49-F238E27FC236}">
                <a16:creationId xmlns:a16="http://schemas.microsoft.com/office/drawing/2014/main" id="{D9717E7D-9A0E-4361-BC66-843050370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extBox 19">
            <a:extLst>
              <a:ext uri="{FF2B5EF4-FFF2-40B4-BE49-F238E27FC236}">
                <a16:creationId xmlns:a16="http://schemas.microsoft.com/office/drawing/2014/main" id="{9120FAF7-4836-49D1-B80B-17CDA862A6C9}"/>
              </a:ext>
            </a:extLst>
          </p:cNvPr>
          <p:cNvSpPr txBox="1"/>
          <p:nvPr/>
        </p:nvSpPr>
        <p:spPr>
          <a:xfrm>
            <a:off x="0" y="1466821"/>
            <a:ext cx="3274541" cy="1260153"/>
          </a:xfrm>
          <a:prstGeom prst="rect">
            <a:avLst/>
          </a:prstGeom>
          <a:noFill/>
        </p:spPr>
        <p:txBody>
          <a:bodyPr wrap="square">
            <a:spAutoFit/>
          </a:bodyPr>
          <a:lstStyle/>
          <a:p>
            <a:pPr marL="228600" marR="0" lvl="1" indent="0" defTabSz="914400" rtl="0" eaLnBrk="1" fontAlgn="auto" latinLnBrk="0" hangingPunct="1">
              <a:lnSpc>
                <a:spcPct val="107000"/>
              </a:lnSpc>
              <a:spcBef>
                <a:spcPts val="0"/>
              </a:spcBef>
              <a:spcAft>
                <a:spcPts val="0"/>
              </a:spcAft>
              <a:buClrTx/>
              <a:buSzTx/>
              <a:buFontTx/>
              <a:buNone/>
              <a:tabLst/>
              <a:defRPr/>
            </a:pPr>
            <a:r>
              <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rPr>
              <a:t>LEADER PORTAL</a:t>
            </a:r>
          </a:p>
          <a:p>
            <a:pPr marL="228600" marR="0" lvl="1" indent="0" defTabSz="914400" rtl="0" eaLnBrk="1" fontAlgn="auto" latinLnBrk="0" hangingPunct="1">
              <a:lnSpc>
                <a:spcPct val="107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Arial Black" panose="020B0A04020102020204" pitchFamily="34" charset="0"/>
              <a:ea typeface="Calibri" panose="020F0502020204030204" pitchFamily="34" charset="0"/>
              <a:cs typeface="Times New Roman" panose="02020603050405020304" pitchFamily="18" charset="0"/>
            </a:endParaRPr>
          </a:p>
          <a:p>
            <a:pPr marL="228600" marR="0" lvl="1" indent="0" defTabSz="914400" rtl="0" eaLnBrk="1" fontAlgn="auto" latinLnBrk="0" hangingPunct="1">
              <a:lnSpc>
                <a:spcPct val="107000"/>
              </a:lnSpc>
              <a:spcBef>
                <a:spcPts val="0"/>
              </a:spcBef>
              <a:spcAft>
                <a:spcPts val="0"/>
              </a:spcAft>
              <a:buClrTx/>
              <a:buSzTx/>
              <a:buFontTx/>
              <a:buNone/>
              <a:tabLst/>
              <a:defRPr/>
            </a:pPr>
            <a:r>
              <a:rPr lang="en-US" sz="2400" dirty="0">
                <a:solidFill>
                  <a:srgbClr val="FF0000"/>
                </a:solidFill>
                <a:latin typeface="Arial Black" panose="020B0A04020102020204" pitchFamily="34" charset="0"/>
                <a:ea typeface="Calibri" panose="020F0502020204030204" pitchFamily="34" charset="0"/>
                <a:cs typeface="Times New Roman" panose="02020603050405020304" pitchFamily="18" charset="0"/>
              </a:rPr>
              <a:t>Claim Shifts</a:t>
            </a:r>
            <a:endParaRPr kumimoji="0" lang="en-US" sz="2400" b="0" i="0" u="none" strike="noStrike" kern="1200" cap="none" spc="0" normalizeH="0" baseline="0" noProof="0" dirty="0">
              <a:ln>
                <a:noFill/>
              </a:ln>
              <a:solidFill>
                <a:srgbClr val="FF0000"/>
              </a:solidFill>
              <a:effectLst/>
              <a:uLnTx/>
              <a:uFillTx/>
              <a:latin typeface="Arial Black" panose="020B0A040201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563698B-5ADF-455D-8DEF-5FD6221F1B64}"/>
              </a:ext>
            </a:extLst>
          </p:cNvPr>
          <p:cNvSpPr txBox="1"/>
          <p:nvPr/>
        </p:nvSpPr>
        <p:spPr>
          <a:xfrm>
            <a:off x="321276" y="425716"/>
            <a:ext cx="8365524" cy="707578"/>
          </a:xfrm>
          <a:prstGeom prst="rect">
            <a:avLst/>
          </a:prstGeom>
          <a:noFill/>
        </p:spPr>
        <p:txBody>
          <a:bodyPr wrap="square" rtlCol="0" anchor="t">
            <a:noAutofit/>
          </a:bodyPr>
          <a:lstStyle/>
          <a:p>
            <a:r>
              <a:rPr lang="en-US" sz="3600" b="1" dirty="0">
                <a:solidFill>
                  <a:schemeClr val="bg1"/>
                </a:solidFill>
                <a:latin typeface="Arial"/>
                <a:cs typeface="Arial"/>
              </a:rPr>
              <a:t>STEP THREE- MANAGE YOUR SALE</a:t>
            </a:r>
            <a:endParaRPr lang="en-US" sz="3600" dirty="0"/>
          </a:p>
        </p:txBody>
      </p:sp>
      <p:pic>
        <p:nvPicPr>
          <p:cNvPr id="3" name="Picture 2">
            <a:extLst>
              <a:ext uri="{FF2B5EF4-FFF2-40B4-BE49-F238E27FC236}">
                <a16:creationId xmlns:a16="http://schemas.microsoft.com/office/drawing/2014/main" id="{36D08F68-6FD0-4C8C-B305-0121BDEDAF03}"/>
              </a:ext>
            </a:extLst>
          </p:cNvPr>
          <p:cNvPicPr>
            <a:picLocks noChangeAspect="1"/>
          </p:cNvPicPr>
          <p:nvPr/>
        </p:nvPicPr>
        <p:blipFill>
          <a:blip r:embed="rId3"/>
          <a:stretch>
            <a:fillRect/>
          </a:stretch>
        </p:blipFill>
        <p:spPr>
          <a:xfrm>
            <a:off x="3398329" y="1466821"/>
            <a:ext cx="8365525" cy="5291804"/>
          </a:xfrm>
          <a:prstGeom prst="rect">
            <a:avLst/>
          </a:prstGeom>
        </p:spPr>
      </p:pic>
      <p:sp>
        <p:nvSpPr>
          <p:cNvPr id="6" name="Oval 5">
            <a:extLst>
              <a:ext uri="{FF2B5EF4-FFF2-40B4-BE49-F238E27FC236}">
                <a16:creationId xmlns:a16="http://schemas.microsoft.com/office/drawing/2014/main" id="{EDE2AA92-CCDF-4274-8842-3DED8CF052D1}"/>
              </a:ext>
            </a:extLst>
          </p:cNvPr>
          <p:cNvSpPr/>
          <p:nvPr/>
        </p:nvSpPr>
        <p:spPr>
          <a:xfrm>
            <a:off x="9304637" y="2356508"/>
            <a:ext cx="1396313" cy="4698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57677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pplication&#10;&#10;Description automatically generated with low confidence">
            <a:extLst>
              <a:ext uri="{FF2B5EF4-FFF2-40B4-BE49-F238E27FC236}">
                <a16:creationId xmlns:a16="http://schemas.microsoft.com/office/drawing/2014/main" id="{D9717E7D-9A0E-4361-BC66-843050370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extBox 19">
            <a:extLst>
              <a:ext uri="{FF2B5EF4-FFF2-40B4-BE49-F238E27FC236}">
                <a16:creationId xmlns:a16="http://schemas.microsoft.com/office/drawing/2014/main" id="{9120FAF7-4836-49D1-B80B-17CDA862A6C9}"/>
              </a:ext>
            </a:extLst>
          </p:cNvPr>
          <p:cNvSpPr txBox="1"/>
          <p:nvPr/>
        </p:nvSpPr>
        <p:spPr>
          <a:xfrm>
            <a:off x="1" y="1466821"/>
            <a:ext cx="3262184" cy="3631187"/>
          </a:xfrm>
          <a:prstGeom prst="rect">
            <a:avLst/>
          </a:prstGeom>
          <a:noFill/>
        </p:spPr>
        <p:txBody>
          <a:bodyPr wrap="square">
            <a:spAutoFit/>
          </a:bodyPr>
          <a:lstStyle/>
          <a:p>
            <a:pPr marL="228600" marR="0" lvl="1" indent="0" defTabSz="914400" rtl="0" eaLnBrk="1" fontAlgn="auto" latinLnBrk="0" hangingPunct="1">
              <a:lnSpc>
                <a:spcPct val="107000"/>
              </a:lnSpc>
              <a:spcBef>
                <a:spcPts val="0"/>
              </a:spcBef>
              <a:spcAft>
                <a:spcPts val="0"/>
              </a:spcAft>
              <a:buClrTx/>
              <a:buSzTx/>
              <a:buFontTx/>
              <a:buNone/>
              <a:tabLst/>
              <a:defRPr/>
            </a:pPr>
            <a:r>
              <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rPr>
              <a:t>LEADER PORTAL</a:t>
            </a:r>
          </a:p>
          <a:p>
            <a:pPr marL="228600" marR="0" lvl="1" indent="0" defTabSz="914400" rtl="0" eaLnBrk="1" fontAlgn="auto" latinLnBrk="0" hangingPunct="1">
              <a:lnSpc>
                <a:spcPct val="107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Arial Black" panose="020B0A04020102020204" pitchFamily="34" charset="0"/>
              <a:ea typeface="Calibri" panose="020F0502020204030204" pitchFamily="34" charset="0"/>
              <a:cs typeface="Times New Roman" panose="02020603050405020304" pitchFamily="18" charset="0"/>
            </a:endParaRPr>
          </a:p>
          <a:p>
            <a:pPr marL="228600" marR="0" lvl="1" indent="0" defTabSz="914400" rtl="0" eaLnBrk="1" fontAlgn="auto" latinLnBrk="0" hangingPunct="1">
              <a:lnSpc>
                <a:spcPct val="107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Arial Black" panose="020B0A04020102020204" pitchFamily="34" charset="0"/>
              <a:ea typeface="Calibri" panose="020F0502020204030204" pitchFamily="34" charset="0"/>
              <a:cs typeface="Times New Roman" panose="02020603050405020304" pitchFamily="18" charset="0"/>
            </a:endParaRPr>
          </a:p>
          <a:p>
            <a:pPr marL="228600" marR="0" lvl="1" indent="0" defTabSz="914400" rtl="0" eaLnBrk="1" fontAlgn="auto" latinLnBrk="0" hangingPunct="1">
              <a:lnSpc>
                <a:spcPct val="107000"/>
              </a:lnSpc>
              <a:spcBef>
                <a:spcPts val="0"/>
              </a:spcBef>
              <a:spcAft>
                <a:spcPts val="0"/>
              </a:spcAft>
              <a:buClrTx/>
              <a:buSzTx/>
              <a:buFontTx/>
              <a:buNone/>
              <a:tabLst/>
              <a:defRPr/>
            </a:pPr>
            <a:r>
              <a:rPr lang="en-US" sz="2400" dirty="0">
                <a:solidFill>
                  <a:srgbClr val="FF0000"/>
                </a:solidFill>
                <a:latin typeface="Arial Black" panose="020B0A04020102020204" pitchFamily="34" charset="0"/>
                <a:ea typeface="Calibri" panose="020F0502020204030204" pitchFamily="34" charset="0"/>
                <a:cs typeface="Times New Roman" panose="02020603050405020304" pitchFamily="18" charset="0"/>
              </a:rPr>
              <a:t>Add Scouts</a:t>
            </a:r>
          </a:p>
          <a:p>
            <a:pPr marL="228600" marR="0" lvl="1" indent="0" defTabSz="914400" rtl="0" eaLnBrk="1" fontAlgn="auto" latinLnBrk="0" hangingPunct="1">
              <a:lnSpc>
                <a:spcPct val="107000"/>
              </a:lnSpc>
              <a:spcBef>
                <a:spcPts val="0"/>
              </a:spcBef>
              <a:spcAft>
                <a:spcPts val="0"/>
              </a:spcAft>
              <a:buClrTx/>
              <a:buSzTx/>
              <a:buFontTx/>
              <a:buNone/>
              <a:tabLst/>
              <a:defRPr/>
            </a:pPr>
            <a:endParaRPr lang="en-US" sz="2400" dirty="0">
              <a:solidFill>
                <a:srgbClr val="FF0000"/>
              </a:solidFill>
              <a:latin typeface="Arial Black" panose="020B0A04020102020204" pitchFamily="34" charset="0"/>
              <a:ea typeface="Calibri" panose="020F0502020204030204" pitchFamily="34" charset="0"/>
              <a:cs typeface="Times New Roman" panose="02020603050405020304" pitchFamily="18" charset="0"/>
            </a:endParaRPr>
          </a:p>
          <a:p>
            <a:pPr marL="228600" marR="0" lvl="1" indent="0"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Black" panose="020B0A04020102020204" pitchFamily="34" charset="0"/>
                <a:ea typeface="Calibri" panose="020F0502020204030204" pitchFamily="34" charset="0"/>
                <a:cs typeface="Times New Roman" panose="02020603050405020304" pitchFamily="18" charset="0"/>
              </a:rPr>
              <a:t>Invite Scouts to Sell referring to Icon Unit Info</a:t>
            </a:r>
          </a:p>
          <a:p>
            <a:pPr marL="228600" marR="0" lvl="1" indent="0" defTabSz="914400" rtl="0" eaLnBrk="1" fontAlgn="auto" latinLnBrk="0" hangingPunct="1">
              <a:lnSpc>
                <a:spcPct val="107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Arial Black" panose="020B0A040201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563698B-5ADF-455D-8DEF-5FD6221F1B64}"/>
              </a:ext>
            </a:extLst>
          </p:cNvPr>
          <p:cNvSpPr txBox="1"/>
          <p:nvPr/>
        </p:nvSpPr>
        <p:spPr>
          <a:xfrm>
            <a:off x="321276" y="425716"/>
            <a:ext cx="8365524" cy="707578"/>
          </a:xfrm>
          <a:prstGeom prst="rect">
            <a:avLst/>
          </a:prstGeom>
          <a:noFill/>
        </p:spPr>
        <p:txBody>
          <a:bodyPr wrap="square" rtlCol="0" anchor="t">
            <a:noAutofit/>
          </a:bodyPr>
          <a:lstStyle/>
          <a:p>
            <a:r>
              <a:rPr lang="en-US" sz="3600" b="1" dirty="0">
                <a:solidFill>
                  <a:schemeClr val="bg1"/>
                </a:solidFill>
                <a:latin typeface="Arial"/>
                <a:cs typeface="Arial"/>
              </a:rPr>
              <a:t>STEP THREE- MANAGE YOUR SALE</a:t>
            </a:r>
            <a:endParaRPr lang="en-US" sz="3600" dirty="0"/>
          </a:p>
        </p:txBody>
      </p:sp>
      <p:pic>
        <p:nvPicPr>
          <p:cNvPr id="3" name="Picture 2">
            <a:extLst>
              <a:ext uri="{FF2B5EF4-FFF2-40B4-BE49-F238E27FC236}">
                <a16:creationId xmlns:a16="http://schemas.microsoft.com/office/drawing/2014/main" id="{36D08F68-6FD0-4C8C-B305-0121BDEDAF03}"/>
              </a:ext>
            </a:extLst>
          </p:cNvPr>
          <p:cNvPicPr>
            <a:picLocks noChangeAspect="1"/>
          </p:cNvPicPr>
          <p:nvPr/>
        </p:nvPicPr>
        <p:blipFill>
          <a:blip r:embed="rId3"/>
          <a:stretch>
            <a:fillRect/>
          </a:stretch>
        </p:blipFill>
        <p:spPr>
          <a:xfrm>
            <a:off x="3398330" y="1466821"/>
            <a:ext cx="8365524" cy="5291803"/>
          </a:xfrm>
          <a:prstGeom prst="rect">
            <a:avLst/>
          </a:prstGeom>
        </p:spPr>
      </p:pic>
      <p:sp>
        <p:nvSpPr>
          <p:cNvPr id="6" name="Oval 5">
            <a:extLst>
              <a:ext uri="{FF2B5EF4-FFF2-40B4-BE49-F238E27FC236}">
                <a16:creationId xmlns:a16="http://schemas.microsoft.com/office/drawing/2014/main" id="{B8019AB4-83C0-4CD4-B053-9B3F73DEE162}"/>
              </a:ext>
            </a:extLst>
          </p:cNvPr>
          <p:cNvSpPr/>
          <p:nvPr/>
        </p:nvSpPr>
        <p:spPr>
          <a:xfrm>
            <a:off x="3107725" y="3558745"/>
            <a:ext cx="1396313" cy="3069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69856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pplication&#10;&#10;Description automatically generated with low confidence">
            <a:extLst>
              <a:ext uri="{FF2B5EF4-FFF2-40B4-BE49-F238E27FC236}">
                <a16:creationId xmlns:a16="http://schemas.microsoft.com/office/drawing/2014/main" id="{D9717E7D-9A0E-4361-BC66-843050370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extBox 19">
            <a:extLst>
              <a:ext uri="{FF2B5EF4-FFF2-40B4-BE49-F238E27FC236}">
                <a16:creationId xmlns:a16="http://schemas.microsoft.com/office/drawing/2014/main" id="{9120FAF7-4836-49D1-B80B-17CDA862A6C9}"/>
              </a:ext>
            </a:extLst>
          </p:cNvPr>
          <p:cNvSpPr txBox="1"/>
          <p:nvPr/>
        </p:nvSpPr>
        <p:spPr>
          <a:xfrm>
            <a:off x="1" y="1466821"/>
            <a:ext cx="3299254" cy="5211876"/>
          </a:xfrm>
          <a:prstGeom prst="rect">
            <a:avLst/>
          </a:prstGeom>
          <a:noFill/>
        </p:spPr>
        <p:txBody>
          <a:bodyPr wrap="square">
            <a:spAutoFit/>
          </a:bodyPr>
          <a:lstStyle/>
          <a:p>
            <a:pPr marL="228600" marR="0" lvl="1" indent="0" defTabSz="914400" rtl="0" eaLnBrk="1" fontAlgn="auto" latinLnBrk="0" hangingPunct="1">
              <a:lnSpc>
                <a:spcPct val="107000"/>
              </a:lnSpc>
              <a:spcBef>
                <a:spcPts val="0"/>
              </a:spcBef>
              <a:spcAft>
                <a:spcPts val="0"/>
              </a:spcAft>
              <a:buClrTx/>
              <a:buSzTx/>
              <a:buFontTx/>
              <a:buNone/>
              <a:tabLst/>
              <a:defRPr/>
            </a:pPr>
            <a:r>
              <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rPr>
              <a:t>LEADER PORTAL</a:t>
            </a:r>
          </a:p>
          <a:p>
            <a:pPr marL="228600" marR="0" lvl="1" indent="0" defTabSz="914400" rtl="0" eaLnBrk="1" fontAlgn="auto" latinLnBrk="0" hangingPunct="1">
              <a:lnSpc>
                <a:spcPct val="107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Arial Black" panose="020B0A04020102020204" pitchFamily="34" charset="0"/>
              <a:ea typeface="Calibri" panose="020F0502020204030204" pitchFamily="34" charset="0"/>
              <a:cs typeface="Times New Roman" panose="02020603050405020304" pitchFamily="18" charset="0"/>
            </a:endParaRPr>
          </a:p>
          <a:p>
            <a:pPr marL="228600" marR="0" lvl="1" indent="0" defTabSz="914400" rtl="0" eaLnBrk="1" fontAlgn="auto" latinLnBrk="0" hangingPunct="1">
              <a:lnSpc>
                <a:spcPct val="107000"/>
              </a:lnSpc>
              <a:spcBef>
                <a:spcPts val="0"/>
              </a:spcBef>
              <a:spcAft>
                <a:spcPts val="0"/>
              </a:spcAft>
              <a:buClrTx/>
              <a:buSzTx/>
              <a:buFontTx/>
              <a:buNone/>
              <a:tabLst/>
              <a:defRPr/>
            </a:pPr>
            <a:endPar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endParaRPr>
          </a:p>
          <a:p>
            <a:pPr marL="228600" marR="0" lvl="1" indent="0" defTabSz="914400" rtl="0" eaLnBrk="1" fontAlgn="auto" latinLnBrk="0" hangingPunct="1">
              <a:lnSpc>
                <a:spcPct val="107000"/>
              </a:lnSpc>
              <a:spcBef>
                <a:spcPts val="0"/>
              </a:spcBef>
              <a:spcAft>
                <a:spcPts val="0"/>
              </a:spcAft>
              <a:buClrTx/>
              <a:buSzTx/>
              <a:buFontTx/>
              <a:buNone/>
              <a:tabLst/>
              <a:defRPr/>
            </a:pPr>
            <a:endPar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endParaRPr>
          </a:p>
          <a:p>
            <a:pPr marL="228600" marR="0" lvl="1" indent="0" defTabSz="914400" rtl="0" eaLnBrk="1" fontAlgn="auto" latinLnBrk="0" hangingPunct="1">
              <a:lnSpc>
                <a:spcPct val="107000"/>
              </a:lnSpc>
              <a:spcBef>
                <a:spcPts val="0"/>
              </a:spcBef>
              <a:spcAft>
                <a:spcPts val="0"/>
              </a:spcAft>
              <a:buClrTx/>
              <a:buSzTx/>
              <a:buFontTx/>
              <a:buNone/>
              <a:tabLst/>
              <a:defRPr/>
            </a:pPr>
            <a:endPar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endParaRPr>
          </a:p>
          <a:p>
            <a:pPr marL="228600" marR="0" lvl="1" indent="0" defTabSz="914400" rtl="0" eaLnBrk="1" fontAlgn="auto" latinLnBrk="0" hangingPunct="1">
              <a:lnSpc>
                <a:spcPct val="107000"/>
              </a:lnSpc>
              <a:spcBef>
                <a:spcPts val="0"/>
              </a:spcBef>
              <a:spcAft>
                <a:spcPts val="0"/>
              </a:spcAft>
              <a:buClrTx/>
              <a:buSzTx/>
              <a:buFontTx/>
              <a:buNone/>
              <a:tabLst/>
              <a:defRPr/>
            </a:pPr>
            <a:endPar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endParaRPr>
          </a:p>
          <a:p>
            <a:pPr marL="228600" marR="0" lvl="1" indent="0" defTabSz="914400" rtl="0" eaLnBrk="1" fontAlgn="auto" latinLnBrk="0" hangingPunct="1">
              <a:lnSpc>
                <a:spcPct val="107000"/>
              </a:lnSpc>
              <a:spcBef>
                <a:spcPts val="0"/>
              </a:spcBef>
              <a:spcAft>
                <a:spcPts val="0"/>
              </a:spcAft>
              <a:buClrTx/>
              <a:buSzTx/>
              <a:buFontTx/>
              <a:buNone/>
              <a:tabLst/>
              <a:defRPr/>
            </a:pPr>
            <a:endPar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endParaRPr>
          </a:p>
          <a:p>
            <a:pPr marL="228600" marR="0" lvl="1" indent="0" defTabSz="914400" rtl="0" eaLnBrk="1" fontAlgn="auto" latinLnBrk="0" hangingPunct="1">
              <a:lnSpc>
                <a:spcPct val="107000"/>
              </a:lnSpc>
              <a:spcBef>
                <a:spcPts val="0"/>
              </a:spcBef>
              <a:spcAft>
                <a:spcPts val="0"/>
              </a:spcAft>
              <a:buClrTx/>
              <a:buSzTx/>
              <a:buFontTx/>
              <a:buNone/>
              <a:tabLst/>
              <a:defRPr/>
            </a:pPr>
            <a:endPar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endParaRPr>
          </a:p>
          <a:p>
            <a:pPr marL="228600" marR="0" lvl="1" indent="0" defTabSz="914400" rtl="0" eaLnBrk="1" fontAlgn="auto" latinLnBrk="0" hangingPunct="1">
              <a:lnSpc>
                <a:spcPct val="107000"/>
              </a:lnSpc>
              <a:spcBef>
                <a:spcPts val="0"/>
              </a:spcBef>
              <a:spcAft>
                <a:spcPts val="0"/>
              </a:spcAft>
              <a:buClrTx/>
              <a:buSzTx/>
              <a:buFontTx/>
              <a:buNone/>
              <a:tabLst/>
              <a:defRPr/>
            </a:pPr>
            <a:endPar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endParaRPr>
          </a:p>
          <a:p>
            <a:pPr marL="228600" marR="0" lvl="1" indent="0"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Black" panose="020B0A04020102020204" pitchFamily="34" charset="0"/>
                <a:ea typeface="Calibri" panose="020F0502020204030204" pitchFamily="34" charset="0"/>
                <a:cs typeface="Times New Roman" panose="02020603050405020304" pitchFamily="18" charset="0"/>
              </a:rPr>
              <a:t>Order Prizes referring to icon Rewards</a:t>
            </a:r>
          </a:p>
          <a:p>
            <a:pPr marL="228600" marR="0" lvl="1" indent="0" defTabSz="914400" rtl="0" eaLnBrk="1" fontAlgn="auto" latinLnBrk="0" hangingPunct="1">
              <a:lnSpc>
                <a:spcPct val="107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Arial Black" panose="020B0A040201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563698B-5ADF-455D-8DEF-5FD6221F1B64}"/>
              </a:ext>
            </a:extLst>
          </p:cNvPr>
          <p:cNvSpPr txBox="1"/>
          <p:nvPr/>
        </p:nvSpPr>
        <p:spPr>
          <a:xfrm>
            <a:off x="321276" y="425716"/>
            <a:ext cx="8365524" cy="707578"/>
          </a:xfrm>
          <a:prstGeom prst="rect">
            <a:avLst/>
          </a:prstGeom>
          <a:noFill/>
        </p:spPr>
        <p:txBody>
          <a:bodyPr wrap="square" rtlCol="0" anchor="t">
            <a:noAutofit/>
          </a:bodyPr>
          <a:lstStyle/>
          <a:p>
            <a:r>
              <a:rPr lang="en-US" sz="3600" b="1" dirty="0">
                <a:solidFill>
                  <a:schemeClr val="bg1"/>
                </a:solidFill>
                <a:latin typeface="Arial"/>
                <a:cs typeface="Arial"/>
              </a:rPr>
              <a:t>STEP THREE- MANAGE YOUR SALE</a:t>
            </a:r>
            <a:endParaRPr lang="en-US" sz="3600" dirty="0"/>
          </a:p>
        </p:txBody>
      </p:sp>
      <p:pic>
        <p:nvPicPr>
          <p:cNvPr id="3" name="Picture 2">
            <a:extLst>
              <a:ext uri="{FF2B5EF4-FFF2-40B4-BE49-F238E27FC236}">
                <a16:creationId xmlns:a16="http://schemas.microsoft.com/office/drawing/2014/main" id="{36D08F68-6FD0-4C8C-B305-0121BDEDAF03}"/>
              </a:ext>
            </a:extLst>
          </p:cNvPr>
          <p:cNvPicPr>
            <a:picLocks noChangeAspect="1"/>
          </p:cNvPicPr>
          <p:nvPr/>
        </p:nvPicPr>
        <p:blipFill>
          <a:blip r:embed="rId3"/>
          <a:stretch>
            <a:fillRect/>
          </a:stretch>
        </p:blipFill>
        <p:spPr>
          <a:xfrm>
            <a:off x="3398329" y="1466821"/>
            <a:ext cx="8365525" cy="5291804"/>
          </a:xfrm>
          <a:prstGeom prst="rect">
            <a:avLst/>
          </a:prstGeom>
        </p:spPr>
      </p:pic>
      <p:sp>
        <p:nvSpPr>
          <p:cNvPr id="6" name="Oval 5">
            <a:extLst>
              <a:ext uri="{FF2B5EF4-FFF2-40B4-BE49-F238E27FC236}">
                <a16:creationId xmlns:a16="http://schemas.microsoft.com/office/drawing/2014/main" id="{543743D7-395D-40A6-93F5-E13AEC23C0B8}"/>
              </a:ext>
            </a:extLst>
          </p:cNvPr>
          <p:cNvSpPr/>
          <p:nvPr/>
        </p:nvSpPr>
        <p:spPr>
          <a:xfrm>
            <a:off x="2970183" y="5260346"/>
            <a:ext cx="1396313" cy="3372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873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pplication&#10;&#10;Description automatically generated with low confidence">
            <a:extLst>
              <a:ext uri="{FF2B5EF4-FFF2-40B4-BE49-F238E27FC236}">
                <a16:creationId xmlns:a16="http://schemas.microsoft.com/office/drawing/2014/main" id="{D9717E7D-9A0E-4361-BC66-843050370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extBox 19">
            <a:extLst>
              <a:ext uri="{FF2B5EF4-FFF2-40B4-BE49-F238E27FC236}">
                <a16:creationId xmlns:a16="http://schemas.microsoft.com/office/drawing/2014/main" id="{9120FAF7-4836-49D1-B80B-17CDA862A6C9}"/>
              </a:ext>
            </a:extLst>
          </p:cNvPr>
          <p:cNvSpPr txBox="1"/>
          <p:nvPr/>
        </p:nvSpPr>
        <p:spPr>
          <a:xfrm>
            <a:off x="1" y="1466821"/>
            <a:ext cx="3299254" cy="5211876"/>
          </a:xfrm>
          <a:prstGeom prst="rect">
            <a:avLst/>
          </a:prstGeom>
          <a:noFill/>
        </p:spPr>
        <p:txBody>
          <a:bodyPr wrap="square">
            <a:spAutoFit/>
          </a:bodyPr>
          <a:lstStyle/>
          <a:p>
            <a:pPr marL="228600" marR="0" lvl="1" indent="0" defTabSz="914400" rtl="0" eaLnBrk="1" fontAlgn="auto" latinLnBrk="0" hangingPunct="1">
              <a:lnSpc>
                <a:spcPct val="107000"/>
              </a:lnSpc>
              <a:spcBef>
                <a:spcPts val="0"/>
              </a:spcBef>
              <a:spcAft>
                <a:spcPts val="0"/>
              </a:spcAft>
              <a:buClrTx/>
              <a:buSzTx/>
              <a:buFontTx/>
              <a:buNone/>
              <a:tabLst/>
              <a:defRPr/>
            </a:pPr>
            <a:r>
              <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rPr>
              <a:t>LEADER PORTAL</a:t>
            </a:r>
          </a:p>
          <a:p>
            <a:pPr marL="228600" marR="0" lvl="1" indent="0" defTabSz="914400" rtl="0" eaLnBrk="1" fontAlgn="auto" latinLnBrk="0" hangingPunct="1">
              <a:lnSpc>
                <a:spcPct val="107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Arial Black" panose="020B0A04020102020204" pitchFamily="34" charset="0"/>
              <a:ea typeface="Calibri" panose="020F0502020204030204" pitchFamily="34" charset="0"/>
              <a:cs typeface="Times New Roman" panose="02020603050405020304" pitchFamily="18" charset="0"/>
            </a:endParaRPr>
          </a:p>
          <a:p>
            <a:pPr marL="228600" marR="0" lvl="1" indent="0" defTabSz="914400" rtl="0" eaLnBrk="1" fontAlgn="auto" latinLnBrk="0" hangingPunct="1">
              <a:lnSpc>
                <a:spcPct val="107000"/>
              </a:lnSpc>
              <a:spcBef>
                <a:spcPts val="0"/>
              </a:spcBef>
              <a:spcAft>
                <a:spcPts val="0"/>
              </a:spcAft>
              <a:buClrTx/>
              <a:buSzTx/>
              <a:buFontTx/>
              <a:buNone/>
              <a:tabLst/>
              <a:defRPr/>
            </a:pPr>
            <a:endPar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endParaRPr>
          </a:p>
          <a:p>
            <a:pPr marL="228600" marR="0" lvl="1" indent="0" defTabSz="914400" rtl="0" eaLnBrk="1" fontAlgn="auto" latinLnBrk="0" hangingPunct="1">
              <a:lnSpc>
                <a:spcPct val="107000"/>
              </a:lnSpc>
              <a:spcBef>
                <a:spcPts val="0"/>
              </a:spcBef>
              <a:spcAft>
                <a:spcPts val="0"/>
              </a:spcAft>
              <a:buClrTx/>
              <a:buSzTx/>
              <a:buFontTx/>
              <a:buNone/>
              <a:tabLst/>
              <a:defRPr/>
            </a:pPr>
            <a:endPar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endParaRPr>
          </a:p>
          <a:p>
            <a:pPr marL="228600" marR="0" lvl="1" indent="0" defTabSz="914400" rtl="0" eaLnBrk="1" fontAlgn="auto" latinLnBrk="0" hangingPunct="1">
              <a:lnSpc>
                <a:spcPct val="107000"/>
              </a:lnSpc>
              <a:spcBef>
                <a:spcPts val="0"/>
              </a:spcBef>
              <a:spcAft>
                <a:spcPts val="0"/>
              </a:spcAft>
              <a:buClrTx/>
              <a:buSzTx/>
              <a:buFontTx/>
              <a:buNone/>
              <a:tabLst/>
              <a:defRPr/>
            </a:pPr>
            <a:endPar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endParaRPr>
          </a:p>
          <a:p>
            <a:pPr marL="228600" marR="0" lvl="1" indent="0" defTabSz="914400" rtl="0" eaLnBrk="1" fontAlgn="auto" latinLnBrk="0" hangingPunct="1">
              <a:lnSpc>
                <a:spcPct val="107000"/>
              </a:lnSpc>
              <a:spcBef>
                <a:spcPts val="0"/>
              </a:spcBef>
              <a:spcAft>
                <a:spcPts val="0"/>
              </a:spcAft>
              <a:buClrTx/>
              <a:buSzTx/>
              <a:buFontTx/>
              <a:buNone/>
              <a:tabLst/>
              <a:defRPr/>
            </a:pPr>
            <a:endPar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endParaRPr>
          </a:p>
          <a:p>
            <a:pPr marL="228600" marR="0" lvl="1" indent="0" defTabSz="914400" rtl="0" eaLnBrk="1" fontAlgn="auto" latinLnBrk="0" hangingPunct="1">
              <a:lnSpc>
                <a:spcPct val="107000"/>
              </a:lnSpc>
              <a:spcBef>
                <a:spcPts val="0"/>
              </a:spcBef>
              <a:spcAft>
                <a:spcPts val="0"/>
              </a:spcAft>
              <a:buClrTx/>
              <a:buSzTx/>
              <a:buFontTx/>
              <a:buNone/>
              <a:tabLst/>
              <a:defRPr/>
            </a:pPr>
            <a:endPar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endParaRPr>
          </a:p>
          <a:p>
            <a:pPr marL="228600" marR="0" lvl="1" indent="0" defTabSz="914400" rtl="0" eaLnBrk="1" fontAlgn="auto" latinLnBrk="0" hangingPunct="1">
              <a:lnSpc>
                <a:spcPct val="107000"/>
              </a:lnSpc>
              <a:spcBef>
                <a:spcPts val="0"/>
              </a:spcBef>
              <a:spcAft>
                <a:spcPts val="0"/>
              </a:spcAft>
              <a:buClrTx/>
              <a:buSzTx/>
              <a:buFontTx/>
              <a:buNone/>
              <a:tabLst/>
              <a:defRPr/>
            </a:pPr>
            <a:endPar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endParaRPr>
          </a:p>
          <a:p>
            <a:pPr marL="228600" marR="0" lvl="1" indent="0" defTabSz="914400" rtl="0" eaLnBrk="1" fontAlgn="auto" latinLnBrk="0" hangingPunct="1">
              <a:lnSpc>
                <a:spcPct val="107000"/>
              </a:lnSpc>
              <a:spcBef>
                <a:spcPts val="0"/>
              </a:spcBef>
              <a:spcAft>
                <a:spcPts val="0"/>
              </a:spcAft>
              <a:buClrTx/>
              <a:buSzTx/>
              <a:buFontTx/>
              <a:buNone/>
              <a:tabLst/>
              <a:defRPr/>
            </a:pPr>
            <a:endPar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endParaRPr>
          </a:p>
          <a:p>
            <a:pPr marL="228600" marR="0" lvl="1" indent="0" defTabSz="914400" rtl="0" eaLnBrk="1" fontAlgn="auto" latinLnBrk="0" hangingPunct="1">
              <a:lnSpc>
                <a:spcPct val="107000"/>
              </a:lnSpc>
              <a:spcBef>
                <a:spcPts val="0"/>
              </a:spcBef>
              <a:spcAft>
                <a:spcPts val="0"/>
              </a:spcAft>
              <a:buClrTx/>
              <a:buSzTx/>
              <a:buFontTx/>
              <a:buNone/>
              <a:tabLst/>
              <a:defRPr/>
            </a:pPr>
            <a:r>
              <a:rPr lang="en-US" sz="2400" dirty="0">
                <a:solidFill>
                  <a:srgbClr val="FF0000"/>
                </a:solidFill>
                <a:latin typeface="Arial Black" panose="020B0A04020102020204" pitchFamily="34" charset="0"/>
                <a:ea typeface="Calibri" panose="020F0502020204030204" pitchFamily="34" charset="0"/>
                <a:cs typeface="Times New Roman" panose="02020603050405020304" pitchFamily="18" charset="0"/>
              </a:rPr>
              <a:t>Get Your Invoice</a:t>
            </a:r>
          </a:p>
          <a:p>
            <a:pPr marL="228600" marR="0" lvl="1" indent="0" defTabSz="914400" rtl="0" eaLnBrk="1" fontAlgn="auto" latinLnBrk="0" hangingPunct="1">
              <a:lnSpc>
                <a:spcPct val="107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Arial Black" panose="020B0A04020102020204" pitchFamily="34" charset="0"/>
              <a:ea typeface="Calibri" panose="020F0502020204030204" pitchFamily="34" charset="0"/>
              <a:cs typeface="Times New Roman" panose="02020603050405020304" pitchFamily="18" charset="0"/>
            </a:endParaRPr>
          </a:p>
          <a:p>
            <a:pPr marL="228600" marR="0" lvl="1" indent="0" defTabSz="914400" rtl="0" eaLnBrk="1" fontAlgn="auto" latinLnBrk="0" hangingPunct="1">
              <a:lnSpc>
                <a:spcPct val="107000"/>
              </a:lnSpc>
              <a:spcBef>
                <a:spcPts val="0"/>
              </a:spcBef>
              <a:spcAft>
                <a:spcPts val="0"/>
              </a:spcAft>
              <a:buClrTx/>
              <a:buSzTx/>
              <a:buFontTx/>
              <a:buNone/>
              <a:tabLst/>
              <a:defRPr/>
            </a:pPr>
            <a:r>
              <a:rPr lang="en-US" sz="2400" dirty="0">
                <a:solidFill>
                  <a:srgbClr val="FF0000"/>
                </a:solidFill>
                <a:latin typeface="Arial Black" panose="020B0A04020102020204" pitchFamily="34" charset="0"/>
                <a:ea typeface="Calibri" panose="020F0502020204030204" pitchFamily="34" charset="0"/>
                <a:cs typeface="Times New Roman" panose="02020603050405020304" pitchFamily="18" charset="0"/>
              </a:rPr>
              <a:t>Get Your Money</a:t>
            </a:r>
            <a:endParaRPr kumimoji="0" lang="en-US" sz="2400" b="0" i="0" u="none" strike="noStrike" kern="1200" cap="none" spc="0" normalizeH="0" baseline="0" noProof="0" dirty="0">
              <a:ln>
                <a:noFill/>
              </a:ln>
              <a:solidFill>
                <a:srgbClr val="FF0000"/>
              </a:solidFill>
              <a:effectLst/>
              <a:uLnTx/>
              <a:uFillTx/>
              <a:latin typeface="Arial Black" panose="020B0A04020102020204" pitchFamily="34" charset="0"/>
              <a:ea typeface="Calibri" panose="020F0502020204030204" pitchFamily="34" charset="0"/>
              <a:cs typeface="Times New Roman" panose="02020603050405020304" pitchFamily="18" charset="0"/>
            </a:endParaRPr>
          </a:p>
          <a:p>
            <a:pPr marL="228600" marR="0" lvl="1" indent="0" defTabSz="914400" rtl="0" eaLnBrk="1" fontAlgn="auto" latinLnBrk="0" hangingPunct="1">
              <a:lnSpc>
                <a:spcPct val="107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Arial Black" panose="020B0A040201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563698B-5ADF-455D-8DEF-5FD6221F1B64}"/>
              </a:ext>
            </a:extLst>
          </p:cNvPr>
          <p:cNvSpPr txBox="1"/>
          <p:nvPr/>
        </p:nvSpPr>
        <p:spPr>
          <a:xfrm>
            <a:off x="321276" y="425716"/>
            <a:ext cx="8365524" cy="707578"/>
          </a:xfrm>
          <a:prstGeom prst="rect">
            <a:avLst/>
          </a:prstGeom>
          <a:noFill/>
        </p:spPr>
        <p:txBody>
          <a:bodyPr wrap="square" rtlCol="0" anchor="t">
            <a:noAutofit/>
          </a:bodyPr>
          <a:lstStyle/>
          <a:p>
            <a:r>
              <a:rPr lang="en-US" sz="3600" b="1" dirty="0">
                <a:solidFill>
                  <a:schemeClr val="bg1"/>
                </a:solidFill>
                <a:latin typeface="Arial"/>
                <a:cs typeface="Arial"/>
              </a:rPr>
              <a:t>STEP THREE- MANAGE YOUR SALE</a:t>
            </a:r>
            <a:endParaRPr lang="en-US" sz="3600" dirty="0"/>
          </a:p>
        </p:txBody>
      </p:sp>
      <p:pic>
        <p:nvPicPr>
          <p:cNvPr id="3" name="Picture 2">
            <a:extLst>
              <a:ext uri="{FF2B5EF4-FFF2-40B4-BE49-F238E27FC236}">
                <a16:creationId xmlns:a16="http://schemas.microsoft.com/office/drawing/2014/main" id="{36D08F68-6FD0-4C8C-B305-0121BDEDAF03}"/>
              </a:ext>
            </a:extLst>
          </p:cNvPr>
          <p:cNvPicPr>
            <a:picLocks noChangeAspect="1"/>
          </p:cNvPicPr>
          <p:nvPr/>
        </p:nvPicPr>
        <p:blipFill>
          <a:blip r:embed="rId3"/>
          <a:stretch>
            <a:fillRect/>
          </a:stretch>
        </p:blipFill>
        <p:spPr>
          <a:xfrm>
            <a:off x="3487695" y="1466821"/>
            <a:ext cx="8365524" cy="5291804"/>
          </a:xfrm>
          <a:prstGeom prst="rect">
            <a:avLst/>
          </a:prstGeom>
        </p:spPr>
      </p:pic>
      <p:sp>
        <p:nvSpPr>
          <p:cNvPr id="6" name="Oval 5">
            <a:extLst>
              <a:ext uri="{FF2B5EF4-FFF2-40B4-BE49-F238E27FC236}">
                <a16:creationId xmlns:a16="http://schemas.microsoft.com/office/drawing/2014/main" id="{543743D7-395D-40A6-93F5-E13AEC23C0B8}"/>
              </a:ext>
            </a:extLst>
          </p:cNvPr>
          <p:cNvSpPr/>
          <p:nvPr/>
        </p:nvSpPr>
        <p:spPr>
          <a:xfrm>
            <a:off x="3107725" y="5551086"/>
            <a:ext cx="1396313" cy="3372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67189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pic>
        <p:nvPicPr>
          <p:cNvPr id="3" name="Picture 2">
            <a:extLst>
              <a:ext uri="{FF2B5EF4-FFF2-40B4-BE49-F238E27FC236}">
                <a16:creationId xmlns:a16="http://schemas.microsoft.com/office/drawing/2014/main" id="{BD75C8CD-DB81-42F6-ADF0-0E8BAE60E5CE}"/>
              </a:ext>
            </a:extLst>
          </p:cNvPr>
          <p:cNvPicPr>
            <a:picLocks noChangeAspect="1"/>
          </p:cNvPicPr>
          <p:nvPr/>
        </p:nvPicPr>
        <p:blipFill>
          <a:blip r:embed="rId3"/>
          <a:stretch>
            <a:fillRect/>
          </a:stretch>
        </p:blipFill>
        <p:spPr>
          <a:xfrm>
            <a:off x="1333986" y="1696454"/>
            <a:ext cx="8858336" cy="4861784"/>
          </a:xfrm>
          <a:prstGeom prst="rect">
            <a:avLst/>
          </a:prstGeom>
        </p:spPr>
      </p:pic>
      <p:sp>
        <p:nvSpPr>
          <p:cNvPr id="5" name="TextBox 4">
            <a:extLst>
              <a:ext uri="{FF2B5EF4-FFF2-40B4-BE49-F238E27FC236}">
                <a16:creationId xmlns:a16="http://schemas.microsoft.com/office/drawing/2014/main" id="{ECFE1262-D1E8-45AE-A690-75C738D32256}"/>
              </a:ext>
            </a:extLst>
          </p:cNvPr>
          <p:cNvSpPr txBox="1"/>
          <p:nvPr/>
        </p:nvSpPr>
        <p:spPr>
          <a:xfrm>
            <a:off x="321276" y="425716"/>
            <a:ext cx="8365524" cy="707578"/>
          </a:xfrm>
          <a:prstGeom prst="rect">
            <a:avLst/>
          </a:prstGeom>
          <a:noFill/>
        </p:spPr>
        <p:txBody>
          <a:bodyPr wrap="square" rtlCol="0" anchor="t">
            <a:noAutofit/>
          </a:bodyPr>
          <a:lstStyle/>
          <a:p>
            <a:r>
              <a:rPr lang="en-US" sz="3600" b="1" dirty="0">
                <a:solidFill>
                  <a:schemeClr val="bg1"/>
                </a:solidFill>
                <a:latin typeface="Arial"/>
                <a:cs typeface="Arial"/>
              </a:rPr>
              <a:t>STEP THREE- MANAGE YOUR SALE</a:t>
            </a:r>
            <a:endParaRPr lang="en-US" sz="3600" dirty="0"/>
          </a:p>
        </p:txBody>
      </p:sp>
    </p:spTree>
    <p:extLst>
      <p:ext uri="{BB962C8B-B14F-4D97-AF65-F5344CB8AC3E}">
        <p14:creationId xmlns:p14="http://schemas.microsoft.com/office/powerpoint/2010/main" val="1922269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pplication&#10;&#10;Description automatically generated with low confidence">
            <a:extLst>
              <a:ext uri="{FF2B5EF4-FFF2-40B4-BE49-F238E27FC236}">
                <a16:creationId xmlns:a16="http://schemas.microsoft.com/office/drawing/2014/main" id="{7100C843-1F6E-4D51-BF91-568C7D8E8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7" y="0"/>
            <a:ext cx="12192000" cy="6858000"/>
          </a:xfrm>
          <a:prstGeom prst="rect">
            <a:avLst/>
          </a:prstGeom>
        </p:spPr>
      </p:pic>
      <p:sp>
        <p:nvSpPr>
          <p:cNvPr id="5" name="TextBox 4">
            <a:extLst>
              <a:ext uri="{FF2B5EF4-FFF2-40B4-BE49-F238E27FC236}">
                <a16:creationId xmlns:a16="http://schemas.microsoft.com/office/drawing/2014/main" id="{4F803C4D-E47D-42AF-B215-25A2B9EBFE17}"/>
              </a:ext>
            </a:extLst>
          </p:cNvPr>
          <p:cNvSpPr txBox="1"/>
          <p:nvPr/>
        </p:nvSpPr>
        <p:spPr>
          <a:xfrm>
            <a:off x="291015" y="299763"/>
            <a:ext cx="6640190" cy="707578"/>
          </a:xfrm>
          <a:prstGeom prst="rect">
            <a:avLst/>
          </a:prstGeom>
          <a:noFill/>
        </p:spPr>
        <p:txBody>
          <a:bodyPr wrap="square" rtlCol="0">
            <a:noAutofit/>
          </a:bodyPr>
          <a:lstStyle/>
          <a:p>
            <a:r>
              <a:rPr lang="en-US" sz="4400" b="1" dirty="0">
                <a:solidFill>
                  <a:schemeClr val="bg1"/>
                </a:solidFill>
                <a:latin typeface="Helvetica" pitchFamily="2" charset="0"/>
              </a:rPr>
              <a:t>Fund Your Year</a:t>
            </a:r>
          </a:p>
        </p:txBody>
      </p:sp>
      <p:pic>
        <p:nvPicPr>
          <p:cNvPr id="8" name="Picture 7">
            <a:extLst>
              <a:ext uri="{FF2B5EF4-FFF2-40B4-BE49-F238E27FC236}">
                <a16:creationId xmlns:a16="http://schemas.microsoft.com/office/drawing/2014/main" id="{31724AFB-C8F1-ED7A-2731-E7046B5B08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712" y="1547445"/>
            <a:ext cx="9927267" cy="5160151"/>
          </a:xfrm>
          <a:prstGeom prst="rect">
            <a:avLst/>
          </a:prstGeom>
        </p:spPr>
      </p:pic>
    </p:spTree>
    <p:extLst>
      <p:ext uri="{BB962C8B-B14F-4D97-AF65-F5344CB8AC3E}">
        <p14:creationId xmlns:p14="http://schemas.microsoft.com/office/powerpoint/2010/main" val="30294569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0" y="351575"/>
            <a:ext cx="9205784" cy="707578"/>
          </a:xfrm>
          <a:prstGeom prst="rect">
            <a:avLst/>
          </a:prstGeom>
          <a:noFill/>
        </p:spPr>
        <p:txBody>
          <a:bodyPr wrap="square" rtlCol="0" anchor="t">
            <a:noAutofit/>
          </a:bodyPr>
          <a:lstStyle/>
          <a:p>
            <a:r>
              <a:rPr lang="en-US" sz="3600" b="1" dirty="0">
                <a:solidFill>
                  <a:schemeClr val="bg1"/>
                </a:solidFill>
                <a:latin typeface="Arial"/>
                <a:cs typeface="Arial"/>
              </a:rPr>
              <a:t>FOUR- COUNCIL SALES PLAN</a:t>
            </a:r>
            <a:endParaRPr lang="en-US" sz="3600" dirty="0"/>
          </a:p>
        </p:txBody>
      </p:sp>
      <p:pic>
        <p:nvPicPr>
          <p:cNvPr id="6" name="Picture 5" descr="Logo&#10;&#10;Description automatically generated">
            <a:extLst>
              <a:ext uri="{FF2B5EF4-FFF2-40B4-BE49-F238E27FC236}">
                <a16:creationId xmlns:a16="http://schemas.microsoft.com/office/drawing/2014/main" id="{6C9D66FC-B41C-4A5A-92F6-D307D0485AF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792627" y="1964087"/>
            <a:ext cx="6413157" cy="3845389"/>
          </a:xfrm>
          <a:prstGeom prst="rect">
            <a:avLst/>
          </a:prstGeom>
        </p:spPr>
      </p:pic>
      <p:sp>
        <p:nvSpPr>
          <p:cNvPr id="7" name="TextBox 6">
            <a:extLst>
              <a:ext uri="{FF2B5EF4-FFF2-40B4-BE49-F238E27FC236}">
                <a16:creationId xmlns:a16="http://schemas.microsoft.com/office/drawing/2014/main" id="{BD644F7D-DFA2-4A60-9EBA-CE0E97A932BF}"/>
              </a:ext>
            </a:extLst>
          </p:cNvPr>
          <p:cNvSpPr txBox="1"/>
          <p:nvPr/>
        </p:nvSpPr>
        <p:spPr>
          <a:xfrm>
            <a:off x="2792627" y="5924893"/>
            <a:ext cx="6413157" cy="230832"/>
          </a:xfrm>
          <a:prstGeom prst="rect">
            <a:avLst/>
          </a:prstGeom>
          <a:noFill/>
        </p:spPr>
        <p:txBody>
          <a:bodyPr wrap="square" rtlCol="0">
            <a:spAutoFit/>
          </a:bodyPr>
          <a:lstStyle/>
          <a:p>
            <a:r>
              <a:rPr lang="en-US" sz="900">
                <a:hlinkClick r:id="rId4" tooltip="https://en.wikipedia.org/wiki/File:Bundesstra%C3%9Fe_4_number.svg"/>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2226899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0" y="351575"/>
            <a:ext cx="9205784" cy="707578"/>
          </a:xfrm>
          <a:prstGeom prst="rect">
            <a:avLst/>
          </a:prstGeom>
          <a:noFill/>
        </p:spPr>
        <p:txBody>
          <a:bodyPr wrap="square" rtlCol="0" anchor="t">
            <a:noAutofit/>
          </a:bodyPr>
          <a:lstStyle/>
          <a:p>
            <a:r>
              <a:rPr lang="en-US" sz="3600" b="1" dirty="0">
                <a:solidFill>
                  <a:schemeClr val="bg1"/>
                </a:solidFill>
                <a:latin typeface="Arial"/>
                <a:cs typeface="Arial"/>
              </a:rPr>
              <a:t>FOUR- COUNCIL SALES PLAN</a:t>
            </a:r>
            <a:endParaRPr lang="en-US" sz="3600" dirty="0"/>
          </a:p>
        </p:txBody>
      </p:sp>
      <p:sp>
        <p:nvSpPr>
          <p:cNvPr id="6" name="TextBox 5">
            <a:extLst>
              <a:ext uri="{FF2B5EF4-FFF2-40B4-BE49-F238E27FC236}">
                <a16:creationId xmlns:a16="http://schemas.microsoft.com/office/drawing/2014/main" id="{723F6412-0D1C-4D5E-92B1-D2B295C5AF6D}"/>
              </a:ext>
            </a:extLst>
          </p:cNvPr>
          <p:cNvSpPr txBox="1"/>
          <p:nvPr/>
        </p:nvSpPr>
        <p:spPr>
          <a:xfrm>
            <a:off x="148282" y="1547422"/>
            <a:ext cx="3262184" cy="469809"/>
          </a:xfrm>
          <a:prstGeom prst="rect">
            <a:avLst/>
          </a:prstGeom>
          <a:noFill/>
        </p:spPr>
        <p:txBody>
          <a:bodyPr wrap="square">
            <a:spAutoFit/>
          </a:bodyPr>
          <a:lstStyle/>
          <a:p>
            <a:pPr marL="228600" marR="0" lvl="1" indent="0" defTabSz="914400" rtl="0" eaLnBrk="1" fontAlgn="auto" latinLnBrk="0" hangingPunct="1">
              <a:lnSpc>
                <a:spcPct val="107000"/>
              </a:lnSpc>
              <a:spcBef>
                <a:spcPts val="0"/>
              </a:spcBef>
              <a:spcAft>
                <a:spcPts val="0"/>
              </a:spcAft>
              <a:buClrTx/>
              <a:buSzTx/>
              <a:buFontTx/>
              <a:buNone/>
              <a:tabLst/>
              <a:defRPr/>
            </a:pPr>
            <a:r>
              <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rPr>
              <a:t>CALENDAR</a:t>
            </a:r>
          </a:p>
        </p:txBody>
      </p:sp>
      <p:pic>
        <p:nvPicPr>
          <p:cNvPr id="8" name="Picture 7">
            <a:extLst>
              <a:ext uri="{FF2B5EF4-FFF2-40B4-BE49-F238E27FC236}">
                <a16:creationId xmlns:a16="http://schemas.microsoft.com/office/drawing/2014/main" id="{73D77864-EBFC-E732-29BD-C245601353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5858" y="1493018"/>
            <a:ext cx="5758143" cy="5243118"/>
          </a:xfrm>
          <a:prstGeom prst="rect">
            <a:avLst/>
          </a:prstGeom>
        </p:spPr>
      </p:pic>
    </p:spTree>
    <p:extLst>
      <p:ext uri="{BB962C8B-B14F-4D97-AF65-F5344CB8AC3E}">
        <p14:creationId xmlns:p14="http://schemas.microsoft.com/office/powerpoint/2010/main" val="36828289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0" y="351575"/>
            <a:ext cx="9205784" cy="707578"/>
          </a:xfrm>
          <a:prstGeom prst="rect">
            <a:avLst/>
          </a:prstGeom>
          <a:noFill/>
        </p:spPr>
        <p:txBody>
          <a:bodyPr wrap="square" rtlCol="0" anchor="t">
            <a:noAutofit/>
          </a:bodyPr>
          <a:lstStyle/>
          <a:p>
            <a:r>
              <a:rPr lang="en-US" sz="3600" b="1" dirty="0">
                <a:solidFill>
                  <a:schemeClr val="bg1"/>
                </a:solidFill>
                <a:latin typeface="Arial"/>
                <a:cs typeface="Arial"/>
              </a:rPr>
              <a:t>FOUR- COUNCIL SALES PLAN</a:t>
            </a:r>
            <a:endParaRPr lang="en-US" sz="3600" dirty="0"/>
          </a:p>
        </p:txBody>
      </p:sp>
      <p:sp>
        <p:nvSpPr>
          <p:cNvPr id="6" name="TextBox 5">
            <a:extLst>
              <a:ext uri="{FF2B5EF4-FFF2-40B4-BE49-F238E27FC236}">
                <a16:creationId xmlns:a16="http://schemas.microsoft.com/office/drawing/2014/main" id="{723F6412-0D1C-4D5E-92B1-D2B295C5AF6D}"/>
              </a:ext>
            </a:extLst>
          </p:cNvPr>
          <p:cNvSpPr txBox="1"/>
          <p:nvPr/>
        </p:nvSpPr>
        <p:spPr>
          <a:xfrm>
            <a:off x="148282" y="1547422"/>
            <a:ext cx="3262184" cy="469809"/>
          </a:xfrm>
          <a:prstGeom prst="rect">
            <a:avLst/>
          </a:prstGeom>
          <a:noFill/>
        </p:spPr>
        <p:txBody>
          <a:bodyPr wrap="square">
            <a:spAutoFit/>
          </a:bodyPr>
          <a:lstStyle/>
          <a:p>
            <a:pPr marL="228600" marR="0" lvl="1" indent="0" defTabSz="914400" rtl="0" eaLnBrk="1" fontAlgn="auto" latinLnBrk="0" hangingPunct="1">
              <a:lnSpc>
                <a:spcPct val="107000"/>
              </a:lnSpc>
              <a:spcBef>
                <a:spcPts val="0"/>
              </a:spcBef>
              <a:spcAft>
                <a:spcPts val="0"/>
              </a:spcAft>
              <a:buClrTx/>
              <a:buSzTx/>
              <a:buFontTx/>
              <a:buNone/>
              <a:tabLst/>
              <a:defRPr/>
            </a:pPr>
            <a:r>
              <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rPr>
              <a:t>PRODUCT LINE</a:t>
            </a:r>
          </a:p>
        </p:txBody>
      </p:sp>
      <p:pic>
        <p:nvPicPr>
          <p:cNvPr id="3" name="Picture 2">
            <a:extLst>
              <a:ext uri="{FF2B5EF4-FFF2-40B4-BE49-F238E27FC236}">
                <a16:creationId xmlns:a16="http://schemas.microsoft.com/office/drawing/2014/main" id="{D8B8D637-9FA7-C9B2-051F-502A2AFBC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4243" y="1410728"/>
            <a:ext cx="5812086" cy="5447272"/>
          </a:xfrm>
          <a:prstGeom prst="rect">
            <a:avLst/>
          </a:prstGeom>
        </p:spPr>
      </p:pic>
    </p:spTree>
    <p:extLst>
      <p:ext uri="{BB962C8B-B14F-4D97-AF65-F5344CB8AC3E}">
        <p14:creationId xmlns:p14="http://schemas.microsoft.com/office/powerpoint/2010/main" val="35762006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0" y="351575"/>
            <a:ext cx="9205784" cy="707578"/>
          </a:xfrm>
          <a:prstGeom prst="rect">
            <a:avLst/>
          </a:prstGeom>
          <a:noFill/>
        </p:spPr>
        <p:txBody>
          <a:bodyPr wrap="square" rtlCol="0" anchor="t">
            <a:noAutofit/>
          </a:bodyPr>
          <a:lstStyle/>
          <a:p>
            <a:r>
              <a:rPr lang="en-US" sz="3600" b="1" dirty="0">
                <a:solidFill>
                  <a:schemeClr val="bg1"/>
                </a:solidFill>
                <a:latin typeface="Arial"/>
                <a:cs typeface="Arial"/>
              </a:rPr>
              <a:t>FOUR- COUNCIL SALES PLAN</a:t>
            </a:r>
            <a:endParaRPr lang="en-US" sz="3600" dirty="0"/>
          </a:p>
        </p:txBody>
      </p:sp>
      <p:sp>
        <p:nvSpPr>
          <p:cNvPr id="6" name="TextBox 5">
            <a:extLst>
              <a:ext uri="{FF2B5EF4-FFF2-40B4-BE49-F238E27FC236}">
                <a16:creationId xmlns:a16="http://schemas.microsoft.com/office/drawing/2014/main" id="{723F6412-0D1C-4D5E-92B1-D2B295C5AF6D}"/>
              </a:ext>
            </a:extLst>
          </p:cNvPr>
          <p:cNvSpPr txBox="1"/>
          <p:nvPr/>
        </p:nvSpPr>
        <p:spPr>
          <a:xfrm>
            <a:off x="148281" y="1547422"/>
            <a:ext cx="6440777" cy="469809"/>
          </a:xfrm>
          <a:prstGeom prst="rect">
            <a:avLst/>
          </a:prstGeom>
          <a:noFill/>
        </p:spPr>
        <p:txBody>
          <a:bodyPr wrap="square">
            <a:spAutoFit/>
          </a:bodyPr>
          <a:lstStyle/>
          <a:p>
            <a:pPr marL="228600" marR="0" lvl="1" indent="0" defTabSz="914400" rtl="0" eaLnBrk="1" fontAlgn="auto" latinLnBrk="0" hangingPunct="1">
              <a:lnSpc>
                <a:spcPct val="107000"/>
              </a:lnSpc>
              <a:spcBef>
                <a:spcPts val="0"/>
              </a:spcBef>
              <a:spcAft>
                <a:spcPts val="0"/>
              </a:spcAft>
              <a:buClrTx/>
              <a:buSzTx/>
              <a:buFontTx/>
              <a:buNone/>
              <a:tabLst/>
              <a:defRPr/>
            </a:pPr>
            <a:r>
              <a:rPr lang="en-US" sz="2400">
                <a:solidFill>
                  <a:srgbClr val="002060"/>
                </a:solidFill>
                <a:latin typeface="Arial Black" panose="020B0A04020102020204" pitchFamily="34" charset="0"/>
                <a:ea typeface="Calibri" panose="020F0502020204030204" pitchFamily="34" charset="0"/>
                <a:cs typeface="Times New Roman" panose="02020603050405020304" pitchFamily="18" charset="0"/>
              </a:rPr>
              <a:t>2023 COMMISSION STRUCTURE</a:t>
            </a:r>
            <a:endPar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C758274-0CAB-4944-BC7D-6558C203C508}"/>
              </a:ext>
            </a:extLst>
          </p:cNvPr>
          <p:cNvSpPr txBox="1"/>
          <p:nvPr/>
        </p:nvSpPr>
        <p:spPr>
          <a:xfrm>
            <a:off x="10178404" y="6800496"/>
            <a:ext cx="1678405" cy="369332"/>
          </a:xfrm>
          <a:prstGeom prst="rect">
            <a:avLst/>
          </a:prstGeom>
          <a:noFill/>
        </p:spPr>
        <p:txBody>
          <a:bodyPr wrap="square" rtlCol="0">
            <a:spAutoFit/>
          </a:bodyPr>
          <a:lstStyle/>
          <a:p>
            <a:r>
              <a:rPr lang="en-US" sz="900">
                <a:hlinkClick r:id="rId3" tooltip="http://www.fenwaynation.com/2017/07/eduardo-nunez-gets-number-36-devers.html"/>
              </a:rPr>
              <a:t>This Photo</a:t>
            </a:r>
            <a:r>
              <a:rPr lang="en-US" sz="900"/>
              <a:t> by Unknown Author is licensed under </a:t>
            </a:r>
            <a:r>
              <a:rPr lang="en-US" sz="900">
                <a:hlinkClick r:id="rId4" tooltip="https://creativecommons.org/licenses/by-nc-sa/3.0/"/>
              </a:rPr>
              <a:t>CC BY-SA-NC</a:t>
            </a:r>
            <a:endParaRPr lang="en-US" sz="900"/>
          </a:p>
        </p:txBody>
      </p:sp>
      <p:pic>
        <p:nvPicPr>
          <p:cNvPr id="7" name="Picture 6" descr="A close up of a sign&#10;&#10;Description automatically generated">
            <a:extLst>
              <a:ext uri="{FF2B5EF4-FFF2-40B4-BE49-F238E27FC236}">
                <a16:creationId xmlns:a16="http://schemas.microsoft.com/office/drawing/2014/main" id="{7B091EA6-314A-4216-8E4F-3DBD5BFEECC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359097" y="3118362"/>
            <a:ext cx="2033669" cy="1362990"/>
          </a:xfrm>
          <a:prstGeom prst="rect">
            <a:avLst/>
          </a:prstGeom>
        </p:spPr>
      </p:pic>
      <p:sp>
        <p:nvSpPr>
          <p:cNvPr id="10" name="TextBox 9">
            <a:extLst>
              <a:ext uri="{FF2B5EF4-FFF2-40B4-BE49-F238E27FC236}">
                <a16:creationId xmlns:a16="http://schemas.microsoft.com/office/drawing/2014/main" id="{C1821627-B2D5-6A89-7260-27D84C29196E}"/>
              </a:ext>
            </a:extLst>
          </p:cNvPr>
          <p:cNvSpPr txBox="1"/>
          <p:nvPr/>
        </p:nvSpPr>
        <p:spPr>
          <a:xfrm>
            <a:off x="510988" y="2183848"/>
            <a:ext cx="8694796" cy="4801314"/>
          </a:xfrm>
          <a:prstGeom prst="rect">
            <a:avLst/>
          </a:prstGeom>
          <a:noFill/>
        </p:spPr>
        <p:txBody>
          <a:bodyPr wrap="square">
            <a:spAutoFit/>
          </a:bodyPr>
          <a:lstStyle/>
          <a:p>
            <a:pPr rtl="0" fontAlgn="base">
              <a:spcBef>
                <a:spcPts val="1000"/>
              </a:spcBef>
              <a:spcAft>
                <a:spcPts val="0"/>
              </a:spcAft>
              <a:buFont typeface="Arial" panose="020B0604020202020204" pitchFamily="34" charset="0"/>
              <a:buChar char="•"/>
            </a:pPr>
            <a:r>
              <a:rPr lang="en-US" sz="2000" b="0" i="1" u="none" strike="noStrike" dirty="0">
                <a:solidFill>
                  <a:srgbClr val="000000"/>
                </a:solidFill>
                <a:effectLst/>
                <a:latin typeface="Arial" panose="020B0604020202020204" pitchFamily="34" charset="0"/>
              </a:rPr>
              <a:t>Traditional (Wagon/Storefront) Base Sales Commission = </a:t>
            </a:r>
            <a:r>
              <a:rPr lang="en-US" sz="2000" b="0" i="1" u="none" strike="noStrike" dirty="0">
                <a:solidFill>
                  <a:srgbClr val="FF0000"/>
                </a:solidFill>
                <a:effectLst/>
                <a:latin typeface="Arial" panose="020B0604020202020204" pitchFamily="34" charset="0"/>
              </a:rPr>
              <a:t>23%</a:t>
            </a:r>
            <a:r>
              <a:rPr lang="en-US" sz="2000" b="0" i="1" u="none" strike="noStrike" dirty="0">
                <a:solidFill>
                  <a:srgbClr val="000000"/>
                </a:solidFill>
                <a:effectLst/>
                <a:latin typeface="Arial" panose="020B0604020202020204" pitchFamily="34" charset="0"/>
              </a:rPr>
              <a:t> </a:t>
            </a:r>
            <a:endParaRPr lang="en-US" sz="2000" b="0" i="1" u="none" strike="noStrike" dirty="0">
              <a:solidFill>
                <a:srgbClr val="4472C4"/>
              </a:solidFill>
              <a:effectLst/>
              <a:latin typeface="Arial" panose="020B0604020202020204" pitchFamily="34" charset="0"/>
            </a:endParaRPr>
          </a:p>
          <a:p>
            <a:pPr marL="742950" lvl="1" indent="-285750" rtl="0" fontAlgn="base">
              <a:spcBef>
                <a:spcPts val="500"/>
              </a:spcBef>
              <a:spcAft>
                <a:spcPts val="0"/>
              </a:spcAft>
              <a:buFont typeface="Arial" panose="020B0604020202020204" pitchFamily="34" charset="0"/>
              <a:buChar char="•"/>
            </a:pPr>
            <a:r>
              <a:rPr lang="en-US" sz="2000" b="0" i="1" u="none" strike="noStrike" dirty="0">
                <a:solidFill>
                  <a:srgbClr val="000000"/>
                </a:solidFill>
                <a:effectLst/>
                <a:latin typeface="Arial" panose="020B0604020202020204" pitchFamily="34" charset="0"/>
              </a:rPr>
              <a:t>Attend Council or District Kickoff </a:t>
            </a:r>
            <a:r>
              <a:rPr lang="en-US" sz="2000" b="0" i="1" u="none" strike="noStrike" dirty="0">
                <a:solidFill>
                  <a:srgbClr val="FF0000"/>
                </a:solidFill>
                <a:effectLst/>
                <a:latin typeface="Arial" panose="020B0604020202020204" pitchFamily="34" charset="0"/>
              </a:rPr>
              <a:t>+1%</a:t>
            </a:r>
            <a:endParaRPr lang="en-US" sz="2000" b="0" i="1" u="none" strike="noStrike" dirty="0">
              <a:solidFill>
                <a:srgbClr val="4472C4"/>
              </a:solidFill>
              <a:effectLst/>
              <a:latin typeface="Arial" panose="020B0604020202020204" pitchFamily="34" charset="0"/>
            </a:endParaRPr>
          </a:p>
          <a:p>
            <a:pPr marL="742950" lvl="1" indent="-285750" rtl="0" fontAlgn="base">
              <a:spcBef>
                <a:spcPts val="500"/>
              </a:spcBef>
              <a:spcAft>
                <a:spcPts val="0"/>
              </a:spcAft>
              <a:buFont typeface="Arial" panose="020B0604020202020204" pitchFamily="34" charset="0"/>
              <a:buChar char="•"/>
            </a:pPr>
            <a:r>
              <a:rPr lang="en-US" sz="2000" b="0" i="1" u="none" strike="noStrike" dirty="0">
                <a:solidFill>
                  <a:srgbClr val="000000"/>
                </a:solidFill>
                <a:effectLst/>
                <a:latin typeface="Arial" panose="020B0604020202020204" pitchFamily="34" charset="0"/>
              </a:rPr>
              <a:t>Host Unit Kickoff </a:t>
            </a:r>
            <a:r>
              <a:rPr lang="en-US" sz="2000" b="0" i="1" u="none" strike="noStrike" dirty="0">
                <a:solidFill>
                  <a:srgbClr val="FF0000"/>
                </a:solidFill>
                <a:effectLst/>
                <a:latin typeface="Arial" panose="020B0604020202020204" pitchFamily="34" charset="0"/>
              </a:rPr>
              <a:t>+1%</a:t>
            </a:r>
            <a:endParaRPr lang="en-US" sz="2000" b="0" i="1" u="none" strike="noStrike" dirty="0">
              <a:solidFill>
                <a:srgbClr val="4472C4"/>
              </a:solidFill>
              <a:effectLst/>
              <a:latin typeface="Arial" panose="020B0604020202020204" pitchFamily="34" charset="0"/>
            </a:endParaRPr>
          </a:p>
          <a:p>
            <a:pPr marL="742950" lvl="1" indent="-285750" rtl="0" fontAlgn="base">
              <a:spcBef>
                <a:spcPts val="500"/>
              </a:spcBef>
              <a:spcAft>
                <a:spcPts val="0"/>
              </a:spcAft>
              <a:buFont typeface="Arial" panose="020B0604020202020204" pitchFamily="34" charset="0"/>
              <a:buChar char="•"/>
            </a:pPr>
            <a:r>
              <a:rPr lang="en-US" sz="2000" b="0" i="1" u="none" strike="noStrike" dirty="0">
                <a:solidFill>
                  <a:srgbClr val="000000"/>
                </a:solidFill>
                <a:effectLst/>
                <a:latin typeface="Arial" panose="020B0604020202020204" pitchFamily="34" charset="0"/>
              </a:rPr>
              <a:t>Submit your program/budget </a:t>
            </a:r>
            <a:r>
              <a:rPr lang="en-US" sz="2000" b="0" i="1" u="none" strike="noStrike" dirty="0">
                <a:solidFill>
                  <a:srgbClr val="FF0000"/>
                </a:solidFill>
                <a:effectLst/>
                <a:latin typeface="Arial" panose="020B0604020202020204" pitchFamily="34" charset="0"/>
              </a:rPr>
              <a:t>+1%</a:t>
            </a:r>
            <a:endParaRPr lang="en-US" sz="2000" b="0" i="1" u="none" strike="noStrike" dirty="0">
              <a:solidFill>
                <a:srgbClr val="4472C4"/>
              </a:solidFill>
              <a:effectLst/>
              <a:latin typeface="Arial" panose="020B0604020202020204" pitchFamily="34" charset="0"/>
            </a:endParaRPr>
          </a:p>
          <a:p>
            <a:pPr marL="742950" lvl="1" indent="-285750" rtl="0" fontAlgn="base">
              <a:spcBef>
                <a:spcPts val="500"/>
              </a:spcBef>
              <a:spcAft>
                <a:spcPts val="0"/>
              </a:spcAft>
              <a:buFont typeface="Arial" panose="020B0604020202020204" pitchFamily="34" charset="0"/>
              <a:buChar char="•"/>
            </a:pPr>
            <a:r>
              <a:rPr lang="en-US" sz="2000" b="0" i="1" u="none" strike="noStrike" dirty="0">
                <a:solidFill>
                  <a:srgbClr val="000000"/>
                </a:solidFill>
                <a:effectLst/>
                <a:latin typeface="Arial" panose="020B0604020202020204" pitchFamily="34" charset="0"/>
              </a:rPr>
              <a:t>75% of unit’s scouts participate </a:t>
            </a:r>
            <a:r>
              <a:rPr lang="en-US" sz="2000" b="0" i="1" u="none" strike="noStrike" dirty="0">
                <a:solidFill>
                  <a:srgbClr val="FF0000"/>
                </a:solidFill>
                <a:effectLst/>
                <a:latin typeface="Arial" panose="020B0604020202020204" pitchFamily="34" charset="0"/>
              </a:rPr>
              <a:t>+4%</a:t>
            </a:r>
            <a:endParaRPr lang="en-US" sz="2000" b="0" i="1" u="none" strike="noStrike" dirty="0">
              <a:solidFill>
                <a:srgbClr val="4472C4"/>
              </a:solidFill>
              <a:effectLst/>
              <a:latin typeface="Arial" panose="020B0604020202020204" pitchFamily="34" charset="0"/>
            </a:endParaRPr>
          </a:p>
          <a:p>
            <a:pPr marL="742950" lvl="1" indent="-285750" rtl="0" fontAlgn="base">
              <a:spcBef>
                <a:spcPts val="500"/>
              </a:spcBef>
              <a:spcAft>
                <a:spcPts val="0"/>
              </a:spcAft>
              <a:buFont typeface="Arial" panose="020B0604020202020204" pitchFamily="34" charset="0"/>
              <a:buChar char="•"/>
            </a:pPr>
            <a:r>
              <a:rPr lang="en-US" sz="2000" b="0" i="1" u="none" strike="noStrike" dirty="0">
                <a:solidFill>
                  <a:srgbClr val="000000"/>
                </a:solidFill>
                <a:effectLst/>
                <a:latin typeface="Arial" panose="020B0604020202020204" pitchFamily="34" charset="0"/>
              </a:rPr>
              <a:t>$683 Average sales per scout </a:t>
            </a:r>
            <a:endParaRPr lang="en-US" sz="2000" b="0" i="1" u="none" strike="noStrike" dirty="0">
              <a:solidFill>
                <a:srgbClr val="4472C4"/>
              </a:solidFill>
              <a:effectLst/>
              <a:latin typeface="Arial" panose="020B0604020202020204" pitchFamily="34" charset="0"/>
            </a:endParaRPr>
          </a:p>
          <a:p>
            <a:pPr marL="457200" rtl="0">
              <a:spcBef>
                <a:spcPts val="500"/>
              </a:spcBef>
              <a:spcAft>
                <a:spcPts val="0"/>
              </a:spcAft>
            </a:pPr>
            <a:r>
              <a:rPr lang="en-US" sz="2000" b="0" i="1" u="none" strike="noStrike" dirty="0">
                <a:solidFill>
                  <a:srgbClr val="000000"/>
                </a:solidFill>
                <a:effectLst/>
                <a:latin typeface="Arial" panose="020B0604020202020204" pitchFamily="34" charset="0"/>
              </a:rPr>
              <a:t>or $20K/unit </a:t>
            </a:r>
            <a:r>
              <a:rPr lang="en-US" sz="2000" b="0" i="1" u="none" strike="noStrike" dirty="0">
                <a:solidFill>
                  <a:srgbClr val="FF0000"/>
                </a:solidFill>
                <a:effectLst/>
                <a:latin typeface="Arial" panose="020B0604020202020204" pitchFamily="34" charset="0"/>
              </a:rPr>
              <a:t>+ 3%</a:t>
            </a:r>
            <a:r>
              <a:rPr lang="en-US" sz="2000" b="0" i="1" u="none" strike="noStrike" dirty="0">
                <a:solidFill>
                  <a:srgbClr val="000000"/>
                </a:solidFill>
                <a:effectLst/>
                <a:latin typeface="Arial" panose="020B0604020202020204" pitchFamily="34" charset="0"/>
              </a:rPr>
              <a:t> </a:t>
            </a:r>
            <a:endParaRPr lang="en-US" b="0" dirty="0">
              <a:effectLst/>
            </a:endParaRPr>
          </a:p>
          <a:p>
            <a:pPr marL="355600" rtl="0" fontAlgn="base">
              <a:spcBef>
                <a:spcPts val="500"/>
              </a:spcBef>
              <a:spcAft>
                <a:spcPts val="0"/>
              </a:spcAft>
              <a:buFont typeface="Arial" panose="020B0604020202020204" pitchFamily="34" charset="0"/>
              <a:buChar char="•"/>
            </a:pPr>
            <a:r>
              <a:rPr lang="en-US" sz="2000" b="0" i="1" u="none" strike="noStrike" dirty="0">
                <a:solidFill>
                  <a:srgbClr val="000000"/>
                </a:solidFill>
                <a:effectLst/>
                <a:latin typeface="Arial" panose="020B0604020202020204" pitchFamily="34" charset="0"/>
              </a:rPr>
              <a:t>$1,750 sales per scout or $40K/unit </a:t>
            </a:r>
            <a:r>
              <a:rPr lang="en-US" sz="2000" b="0" i="1" u="none" strike="noStrike" dirty="0">
                <a:solidFill>
                  <a:srgbClr val="FF0000"/>
                </a:solidFill>
                <a:effectLst/>
                <a:latin typeface="Arial" panose="020B0604020202020204" pitchFamily="34" charset="0"/>
              </a:rPr>
              <a:t>+ 3%</a:t>
            </a:r>
            <a:endParaRPr lang="en-US" sz="2000" b="0" i="1" u="none" strike="noStrike" dirty="0">
              <a:solidFill>
                <a:srgbClr val="4472C4"/>
              </a:solidFill>
              <a:effectLst/>
              <a:latin typeface="Arial" panose="020B0604020202020204" pitchFamily="34" charset="0"/>
            </a:endParaRPr>
          </a:p>
          <a:p>
            <a:pPr marL="355600" rtl="0" fontAlgn="base">
              <a:spcBef>
                <a:spcPts val="500"/>
              </a:spcBef>
              <a:spcAft>
                <a:spcPts val="0"/>
              </a:spcAft>
              <a:buFont typeface="Arial" panose="020B0604020202020204" pitchFamily="34" charset="0"/>
              <a:buChar char="•"/>
            </a:pPr>
            <a:r>
              <a:rPr lang="en-US" sz="2000" b="0" i="1" u="none" strike="noStrike" dirty="0">
                <a:solidFill>
                  <a:srgbClr val="000000"/>
                </a:solidFill>
                <a:effectLst/>
                <a:latin typeface="Arial" panose="020B0604020202020204" pitchFamily="34" charset="0"/>
              </a:rPr>
              <a:t>Total available Commission = </a:t>
            </a:r>
            <a:r>
              <a:rPr lang="en-US" sz="2000" b="1" i="1" u="none" strike="noStrike" dirty="0">
                <a:solidFill>
                  <a:srgbClr val="FF0000"/>
                </a:solidFill>
                <a:effectLst/>
                <a:latin typeface="Arial" panose="020B0604020202020204" pitchFamily="34" charset="0"/>
              </a:rPr>
              <a:t>36%</a:t>
            </a:r>
            <a:endParaRPr lang="en-US" sz="2000" b="0" i="1" u="none" strike="noStrike" dirty="0">
              <a:solidFill>
                <a:srgbClr val="4472C4"/>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000" b="0" i="1" u="none" strike="noStrike" dirty="0">
                <a:solidFill>
                  <a:srgbClr val="000000"/>
                </a:solidFill>
                <a:effectLst/>
                <a:latin typeface="Arial" panose="020B0604020202020204" pitchFamily="34" charset="0"/>
              </a:rPr>
              <a:t>Online Sales Commission = </a:t>
            </a:r>
            <a:r>
              <a:rPr lang="en-US" sz="2000" b="1" i="1" u="none" strike="noStrike" dirty="0">
                <a:solidFill>
                  <a:srgbClr val="FF0000"/>
                </a:solidFill>
                <a:effectLst/>
                <a:latin typeface="Arial" panose="020B0604020202020204" pitchFamily="34" charset="0"/>
              </a:rPr>
              <a:t>30%</a:t>
            </a:r>
            <a:endParaRPr lang="en-US" sz="2000" b="0" i="1" u="none" strike="noStrike" dirty="0">
              <a:solidFill>
                <a:srgbClr val="4472C4"/>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000" b="0" i="1" u="none" strike="noStrike" dirty="0">
                <a:solidFill>
                  <a:srgbClr val="000000"/>
                </a:solidFill>
                <a:effectLst/>
                <a:latin typeface="Arial" panose="020B0604020202020204" pitchFamily="34" charset="0"/>
              </a:rPr>
              <a:t>Late payment penalty </a:t>
            </a:r>
            <a:r>
              <a:rPr lang="en-US" sz="2000" b="1" i="1" u="none" strike="noStrike" dirty="0">
                <a:solidFill>
                  <a:srgbClr val="002060"/>
                </a:solidFill>
                <a:effectLst/>
                <a:latin typeface="Arial" panose="020B0604020202020204" pitchFamily="34" charset="0"/>
              </a:rPr>
              <a:t>-3%</a:t>
            </a:r>
            <a:endParaRPr lang="en-US" sz="2000" b="0" i="1" u="none" strike="noStrike" dirty="0">
              <a:solidFill>
                <a:srgbClr val="4472C4"/>
              </a:solidFill>
              <a:effectLst/>
              <a:latin typeface="Arial" panose="020B0604020202020204" pitchFamily="34" charset="0"/>
            </a:endParaRPr>
          </a:p>
          <a:p>
            <a:br>
              <a:rPr lang="en-US" b="0" dirty="0">
                <a:effectLst/>
              </a:rPr>
            </a:br>
            <a:endParaRPr lang="en-US" dirty="0"/>
          </a:p>
        </p:txBody>
      </p:sp>
    </p:spTree>
    <p:extLst>
      <p:ext uri="{BB962C8B-B14F-4D97-AF65-F5344CB8AC3E}">
        <p14:creationId xmlns:p14="http://schemas.microsoft.com/office/powerpoint/2010/main" val="23293166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1087149" y="299763"/>
            <a:ext cx="8682755" cy="707578"/>
          </a:xfrm>
          <a:prstGeom prst="rect">
            <a:avLst/>
          </a:prstGeom>
          <a:noFill/>
        </p:spPr>
        <p:txBody>
          <a:bodyPr wrap="square" rtlCol="0" anchor="t">
            <a:noAutofit/>
          </a:bodyPr>
          <a:lstStyle/>
          <a:p>
            <a:r>
              <a:rPr lang="en-US" sz="4400" b="1" dirty="0">
                <a:solidFill>
                  <a:schemeClr val="bg1"/>
                </a:solidFill>
                <a:latin typeface="Arial"/>
                <a:cs typeface="Arial"/>
              </a:rPr>
              <a:t>PICKING UP MORE</a:t>
            </a:r>
            <a:endParaRPr lang="en-US" dirty="0"/>
          </a:p>
        </p:txBody>
      </p:sp>
      <p:sp>
        <p:nvSpPr>
          <p:cNvPr id="5" name="Text Placeholder 3">
            <a:extLst>
              <a:ext uri="{FF2B5EF4-FFF2-40B4-BE49-F238E27FC236}">
                <a16:creationId xmlns:a16="http://schemas.microsoft.com/office/drawing/2014/main" id="{9B57474E-DBD2-483A-8080-60F7B12BA35A}"/>
              </a:ext>
            </a:extLst>
          </p:cNvPr>
          <p:cNvSpPr txBox="1">
            <a:spLocks/>
          </p:cNvSpPr>
          <p:nvPr/>
        </p:nvSpPr>
        <p:spPr>
          <a:xfrm>
            <a:off x="661182" y="1527698"/>
            <a:ext cx="8452797" cy="4351054"/>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600"/>
              </a:spcBef>
            </a:pPr>
            <a:r>
              <a:rPr lang="en-US" sz="3600" dirty="0">
                <a:latin typeface="Arial" panose="020B0604020202020204" pitchFamily="34" charset="0"/>
                <a:cs typeface="Arial" panose="020B0604020202020204" pitchFamily="34" charset="0"/>
              </a:rPr>
              <a:t>Every Wednesday (Sept 13- Oct 25)</a:t>
            </a:r>
          </a:p>
          <a:p>
            <a:pPr>
              <a:spcBef>
                <a:spcPts val="1600"/>
              </a:spcBef>
            </a:pPr>
            <a:r>
              <a:rPr lang="en-US" sz="3600" dirty="0">
                <a:latin typeface="Arial" panose="020B0604020202020204" pitchFamily="34" charset="0"/>
                <a:cs typeface="Arial" panose="020B0604020202020204" pitchFamily="34" charset="0"/>
              </a:rPr>
              <a:t>Customer Service</a:t>
            </a:r>
          </a:p>
          <a:p>
            <a:pPr lvl="1">
              <a:spcBef>
                <a:spcPts val="1600"/>
              </a:spcBef>
            </a:pPr>
            <a:r>
              <a:rPr lang="en-US" sz="3600" dirty="0">
                <a:latin typeface="Arial" panose="020B0604020202020204" pitchFamily="34" charset="0"/>
                <a:cs typeface="Arial" panose="020B0604020202020204" pitchFamily="34" charset="0"/>
              </a:rPr>
              <a:t>Stay in your car- Fill out form</a:t>
            </a:r>
          </a:p>
          <a:p>
            <a:pPr lvl="1">
              <a:spcBef>
                <a:spcPts val="1600"/>
              </a:spcBef>
            </a:pPr>
            <a:r>
              <a:rPr lang="en-US" sz="3600" dirty="0">
                <a:latin typeface="Arial" panose="020B0604020202020204" pitchFamily="34" charset="0"/>
                <a:cs typeface="Arial" panose="020B0604020202020204" pitchFamily="34" charset="0"/>
              </a:rPr>
              <a:t>We load it</a:t>
            </a:r>
          </a:p>
          <a:p>
            <a:pPr lvl="1">
              <a:spcBef>
                <a:spcPts val="1600"/>
              </a:spcBef>
            </a:pPr>
            <a:r>
              <a:rPr lang="en-US" sz="3600" dirty="0">
                <a:latin typeface="Arial" panose="020B0604020202020204" pitchFamily="34" charset="0"/>
                <a:cs typeface="Arial" panose="020B0604020202020204" pitchFamily="34" charset="0"/>
              </a:rPr>
              <a:t>You drive off and sell it</a:t>
            </a:r>
          </a:p>
        </p:txBody>
      </p:sp>
    </p:spTree>
    <p:extLst>
      <p:ext uri="{BB962C8B-B14F-4D97-AF65-F5344CB8AC3E}">
        <p14:creationId xmlns:p14="http://schemas.microsoft.com/office/powerpoint/2010/main" val="12762255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0" y="351575"/>
            <a:ext cx="9205784" cy="707578"/>
          </a:xfrm>
          <a:prstGeom prst="rect">
            <a:avLst/>
          </a:prstGeom>
          <a:noFill/>
        </p:spPr>
        <p:txBody>
          <a:bodyPr wrap="square" rtlCol="0" anchor="t">
            <a:noAutofit/>
          </a:bodyPr>
          <a:lstStyle/>
          <a:p>
            <a:r>
              <a:rPr lang="en-US" sz="3600" b="1" dirty="0">
                <a:solidFill>
                  <a:schemeClr val="bg1"/>
                </a:solidFill>
                <a:latin typeface="Arial"/>
                <a:cs typeface="Arial"/>
              </a:rPr>
              <a:t>FOUR- COUNCIL SALES PLAN</a:t>
            </a:r>
            <a:endParaRPr lang="en-US" sz="3600" dirty="0"/>
          </a:p>
        </p:txBody>
      </p:sp>
      <p:sp>
        <p:nvSpPr>
          <p:cNvPr id="6" name="TextBox 5">
            <a:extLst>
              <a:ext uri="{FF2B5EF4-FFF2-40B4-BE49-F238E27FC236}">
                <a16:creationId xmlns:a16="http://schemas.microsoft.com/office/drawing/2014/main" id="{723F6412-0D1C-4D5E-92B1-D2B295C5AF6D}"/>
              </a:ext>
            </a:extLst>
          </p:cNvPr>
          <p:cNvSpPr txBox="1"/>
          <p:nvPr/>
        </p:nvSpPr>
        <p:spPr>
          <a:xfrm>
            <a:off x="148282" y="1547422"/>
            <a:ext cx="3262184" cy="469809"/>
          </a:xfrm>
          <a:prstGeom prst="rect">
            <a:avLst/>
          </a:prstGeom>
          <a:noFill/>
        </p:spPr>
        <p:txBody>
          <a:bodyPr wrap="square">
            <a:spAutoFit/>
          </a:bodyPr>
          <a:lstStyle/>
          <a:p>
            <a:pPr marL="228600" marR="0" lvl="1" indent="0" defTabSz="914400" rtl="0" eaLnBrk="1" fontAlgn="auto" latinLnBrk="0" hangingPunct="1">
              <a:lnSpc>
                <a:spcPct val="107000"/>
              </a:lnSpc>
              <a:spcBef>
                <a:spcPts val="0"/>
              </a:spcBef>
              <a:spcAft>
                <a:spcPts val="0"/>
              </a:spcAft>
              <a:buClrTx/>
              <a:buSzTx/>
              <a:buFontTx/>
              <a:buNone/>
              <a:tabLst/>
              <a:defRPr/>
            </a:pPr>
            <a:r>
              <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rPr>
              <a:t>RETURNS</a:t>
            </a:r>
          </a:p>
        </p:txBody>
      </p:sp>
      <p:pic>
        <p:nvPicPr>
          <p:cNvPr id="8" name="Picture 7">
            <a:extLst>
              <a:ext uri="{FF2B5EF4-FFF2-40B4-BE49-F238E27FC236}">
                <a16:creationId xmlns:a16="http://schemas.microsoft.com/office/drawing/2014/main" id="{02FEF3AA-04B6-C841-DD75-C4D800B20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9529" y="2500325"/>
            <a:ext cx="9733990" cy="2968146"/>
          </a:xfrm>
          <a:prstGeom prst="rect">
            <a:avLst/>
          </a:prstGeom>
        </p:spPr>
      </p:pic>
    </p:spTree>
    <p:extLst>
      <p:ext uri="{BB962C8B-B14F-4D97-AF65-F5344CB8AC3E}">
        <p14:creationId xmlns:p14="http://schemas.microsoft.com/office/powerpoint/2010/main" val="25071105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0" y="351575"/>
            <a:ext cx="9205784" cy="707578"/>
          </a:xfrm>
          <a:prstGeom prst="rect">
            <a:avLst/>
          </a:prstGeom>
          <a:noFill/>
        </p:spPr>
        <p:txBody>
          <a:bodyPr wrap="square" rtlCol="0" anchor="t">
            <a:noAutofit/>
          </a:bodyPr>
          <a:lstStyle/>
          <a:p>
            <a:r>
              <a:rPr lang="en-US" sz="3600" b="1" dirty="0">
                <a:solidFill>
                  <a:schemeClr val="bg1"/>
                </a:solidFill>
                <a:latin typeface="Arial"/>
                <a:cs typeface="Arial"/>
              </a:rPr>
              <a:t>FIVE- RESOURCES</a:t>
            </a:r>
            <a:endParaRPr lang="en-US" sz="3600" dirty="0"/>
          </a:p>
        </p:txBody>
      </p:sp>
      <p:sp>
        <p:nvSpPr>
          <p:cNvPr id="5" name="TextBox 4">
            <a:extLst>
              <a:ext uri="{FF2B5EF4-FFF2-40B4-BE49-F238E27FC236}">
                <a16:creationId xmlns:a16="http://schemas.microsoft.com/office/drawing/2014/main" id="{DD2E2A03-BAE3-4720-8B88-DF7820B23CA1}"/>
              </a:ext>
            </a:extLst>
          </p:cNvPr>
          <p:cNvSpPr txBox="1"/>
          <p:nvPr/>
        </p:nvSpPr>
        <p:spPr>
          <a:xfrm>
            <a:off x="3572607" y="1950334"/>
            <a:ext cx="5046785" cy="938719"/>
          </a:xfrm>
          <a:prstGeom prst="rect">
            <a:avLst/>
          </a:prstGeom>
          <a:noFill/>
        </p:spPr>
        <p:txBody>
          <a:bodyPr wrap="square" rtlCol="0">
            <a:spAutoFit/>
          </a:bodyPr>
          <a:lstStyle/>
          <a:p>
            <a:r>
              <a:rPr lang="en-US" sz="2000" dirty="0">
                <a:solidFill>
                  <a:prstClr val="black"/>
                </a:solidFill>
                <a:latin typeface="Helvetica Neue" charset="0"/>
                <a:ea typeface="Helvetica Neue" charset="0"/>
                <a:cs typeface="Helvetica Neue" charset="0"/>
              </a:rPr>
              <a:t>	</a:t>
            </a:r>
          </a:p>
          <a:p>
            <a:endParaRPr lang="en-US" sz="2000" dirty="0">
              <a:solidFill>
                <a:prstClr val="black"/>
              </a:solidFill>
              <a:latin typeface="Helvetica Neue" charset="0"/>
              <a:ea typeface="Helvetica Neue" charset="0"/>
              <a:cs typeface="Helvetica Neue" charset="0"/>
            </a:endParaRPr>
          </a:p>
          <a:p>
            <a:endParaRPr lang="en-US" sz="1500" dirty="0">
              <a:solidFill>
                <a:prstClr val="black"/>
              </a:solidFill>
              <a:latin typeface="Helvetica Neue" charset="0"/>
              <a:ea typeface="Helvetica Neue" charset="0"/>
              <a:cs typeface="Helvetica Neue" charset="0"/>
            </a:endParaRPr>
          </a:p>
        </p:txBody>
      </p:sp>
      <p:pic>
        <p:nvPicPr>
          <p:cNvPr id="3" name="Picture 2" descr="Logo, icon&#10;&#10;Description automatically generated">
            <a:extLst>
              <a:ext uri="{FF2B5EF4-FFF2-40B4-BE49-F238E27FC236}">
                <a16:creationId xmlns:a16="http://schemas.microsoft.com/office/drawing/2014/main" id="{97883FFC-934C-4BE0-BC4F-E3EB58379B9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72607" y="1527051"/>
            <a:ext cx="5046785" cy="5046785"/>
          </a:xfrm>
          <a:prstGeom prst="rect">
            <a:avLst/>
          </a:prstGeom>
        </p:spPr>
      </p:pic>
      <p:sp>
        <p:nvSpPr>
          <p:cNvPr id="8" name="TextBox 7">
            <a:extLst>
              <a:ext uri="{FF2B5EF4-FFF2-40B4-BE49-F238E27FC236}">
                <a16:creationId xmlns:a16="http://schemas.microsoft.com/office/drawing/2014/main" id="{69977175-8057-4107-AC91-CFCE1CE72997}"/>
              </a:ext>
            </a:extLst>
          </p:cNvPr>
          <p:cNvSpPr txBox="1"/>
          <p:nvPr/>
        </p:nvSpPr>
        <p:spPr>
          <a:xfrm>
            <a:off x="3572607" y="6658615"/>
            <a:ext cx="5046785" cy="230832"/>
          </a:xfrm>
          <a:prstGeom prst="rect">
            <a:avLst/>
          </a:prstGeom>
          <a:noFill/>
        </p:spPr>
        <p:txBody>
          <a:bodyPr wrap="square" rtlCol="0">
            <a:spAutoFit/>
          </a:bodyPr>
          <a:lstStyle/>
          <a:p>
            <a:r>
              <a:rPr lang="en-US" sz="900">
                <a:hlinkClick r:id="rId4" tooltip="http://commons.wikimedia.org/wiki/file:five_logo.svg"/>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24040456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pplication&#10;&#10;Description automatically generated with low confidence">
            <a:extLst>
              <a:ext uri="{FF2B5EF4-FFF2-40B4-BE49-F238E27FC236}">
                <a16:creationId xmlns:a16="http://schemas.microsoft.com/office/drawing/2014/main" id="{8836F898-BD2A-4DDE-A8FD-73022C14A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A46A8187-A078-4087-BBB8-7752C64C59D9}"/>
              </a:ext>
            </a:extLst>
          </p:cNvPr>
          <p:cNvSpPr txBox="1"/>
          <p:nvPr/>
        </p:nvSpPr>
        <p:spPr>
          <a:xfrm>
            <a:off x="234743" y="299763"/>
            <a:ext cx="7097236" cy="707578"/>
          </a:xfrm>
          <a:prstGeom prst="rect">
            <a:avLst/>
          </a:prstGeom>
          <a:noFill/>
        </p:spPr>
        <p:txBody>
          <a:bodyPr wrap="square" rtlCol="0" anchor="t">
            <a:noAutofit/>
          </a:bodyPr>
          <a:lstStyle/>
          <a:p>
            <a:r>
              <a:rPr lang="en-US" sz="4400" b="1" dirty="0">
                <a:solidFill>
                  <a:schemeClr val="bg1"/>
                </a:solidFill>
                <a:latin typeface="Arial"/>
                <a:cs typeface="Arial"/>
              </a:rPr>
              <a:t>Support</a:t>
            </a:r>
            <a:endParaRPr lang="en-US" dirty="0"/>
          </a:p>
        </p:txBody>
      </p:sp>
      <p:sp>
        <p:nvSpPr>
          <p:cNvPr id="11" name="Rectangle 10">
            <a:extLst>
              <a:ext uri="{FF2B5EF4-FFF2-40B4-BE49-F238E27FC236}">
                <a16:creationId xmlns:a16="http://schemas.microsoft.com/office/drawing/2014/main" id="{5D0EB26C-4E00-418C-98C4-BF9F3D327B1F}"/>
              </a:ext>
            </a:extLst>
          </p:cNvPr>
          <p:cNvSpPr/>
          <p:nvPr/>
        </p:nvSpPr>
        <p:spPr>
          <a:xfrm>
            <a:off x="1" y="1438275"/>
            <a:ext cx="5139706" cy="5410199"/>
          </a:xfrm>
          <a:prstGeom prst="rect">
            <a:avLst/>
          </a:prstGeom>
          <a:solidFill>
            <a:srgbClr val="174074"/>
          </a:solidFill>
          <a:ln>
            <a:solidFill>
              <a:srgbClr val="1740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id="{1FE39C8E-9556-4342-BB99-DA19F2D58701}"/>
              </a:ext>
            </a:extLst>
          </p:cNvPr>
          <p:cNvSpPr txBox="1"/>
          <p:nvPr/>
        </p:nvSpPr>
        <p:spPr>
          <a:xfrm>
            <a:off x="535018" y="1572626"/>
            <a:ext cx="4540188" cy="1538883"/>
          </a:xfrm>
          <a:prstGeom prst="rect">
            <a:avLst/>
          </a:prstGeom>
          <a:noFill/>
        </p:spPr>
        <p:txBody>
          <a:bodyPr wrap="square" lIns="91440" tIns="45720" rIns="91440" bIns="45720" rtlCol="0" anchor="t">
            <a:spAutoFit/>
          </a:bodyPr>
          <a:lstStyle/>
          <a:p>
            <a:pPr algn="ctr"/>
            <a:r>
              <a:rPr lang="en-US" sz="2000" dirty="0">
                <a:solidFill>
                  <a:schemeClr val="bg1"/>
                </a:solidFill>
                <a:latin typeface="Arial Black" panose="020B0A04020102020204" pitchFamily="34" charset="0"/>
              </a:rPr>
              <a:t>2023 LEADERS GUIDE</a:t>
            </a:r>
          </a:p>
          <a:p>
            <a:pPr algn="ctr"/>
            <a:endParaRPr lang="en-US" sz="2000" dirty="0">
              <a:solidFill>
                <a:schemeClr val="bg1"/>
              </a:solidFill>
              <a:latin typeface="Arial Black" panose="020B0A04020102020204" pitchFamily="34" charset="0"/>
            </a:endParaRPr>
          </a:p>
          <a:p>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653659F-D751-42F2-BF4D-E4E5ACEED283}"/>
              </a:ext>
            </a:extLst>
          </p:cNvPr>
          <p:cNvSpPr txBox="1"/>
          <p:nvPr/>
        </p:nvSpPr>
        <p:spPr>
          <a:xfrm>
            <a:off x="6380962" y="1572626"/>
            <a:ext cx="4569782" cy="461665"/>
          </a:xfrm>
          <a:prstGeom prst="rect">
            <a:avLst/>
          </a:prstGeom>
          <a:noFill/>
        </p:spPr>
        <p:txBody>
          <a:bodyPr wrap="square" rtlCol="0">
            <a:spAutoFit/>
          </a:bodyPr>
          <a:lstStyle/>
          <a:p>
            <a:r>
              <a:rPr lang="en-US" sz="2400" dirty="0">
                <a:solidFill>
                  <a:srgbClr val="002060"/>
                </a:solidFill>
                <a:latin typeface="Arial Black" charset="0"/>
                <a:ea typeface="Arial Black" charset="0"/>
                <a:cs typeface="Arial Black" charset="0"/>
              </a:rPr>
              <a:t>COUNCIL CONTACT INFO</a:t>
            </a:r>
          </a:p>
        </p:txBody>
      </p:sp>
      <p:pic>
        <p:nvPicPr>
          <p:cNvPr id="6" name="Picture 5">
            <a:extLst>
              <a:ext uri="{FF2B5EF4-FFF2-40B4-BE49-F238E27FC236}">
                <a16:creationId xmlns:a16="http://schemas.microsoft.com/office/drawing/2014/main" id="{1C2C58C5-2CB4-4A4E-2774-F718AE9F1B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825" y="2034291"/>
            <a:ext cx="3752057" cy="4428565"/>
          </a:xfrm>
          <a:prstGeom prst="rect">
            <a:avLst/>
          </a:prstGeom>
        </p:spPr>
      </p:pic>
      <p:pic>
        <p:nvPicPr>
          <p:cNvPr id="9" name="Picture 8">
            <a:extLst>
              <a:ext uri="{FF2B5EF4-FFF2-40B4-BE49-F238E27FC236}">
                <a16:creationId xmlns:a16="http://schemas.microsoft.com/office/drawing/2014/main" id="{9F4B2499-0F5D-5CBB-2454-623F5E1CCB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5256" y="2024765"/>
            <a:ext cx="3812650" cy="4823709"/>
          </a:xfrm>
          <a:prstGeom prst="rect">
            <a:avLst/>
          </a:prstGeom>
        </p:spPr>
      </p:pic>
    </p:spTree>
    <p:extLst>
      <p:ext uri="{BB962C8B-B14F-4D97-AF65-F5344CB8AC3E}">
        <p14:creationId xmlns:p14="http://schemas.microsoft.com/office/powerpoint/2010/main" val="18785513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5114" cy="6858000"/>
          </a:xfrm>
          <a:prstGeom prst="rect">
            <a:avLst/>
          </a:prstGeom>
        </p:spPr>
      </p:pic>
      <p:sp>
        <p:nvSpPr>
          <p:cNvPr id="4" name="TextBox 3">
            <a:extLst>
              <a:ext uri="{FF2B5EF4-FFF2-40B4-BE49-F238E27FC236}">
                <a16:creationId xmlns:a16="http://schemas.microsoft.com/office/drawing/2014/main" id="{CA11D0C6-1CFD-4B1D-850A-0D879807D5AA}"/>
              </a:ext>
            </a:extLst>
          </p:cNvPr>
          <p:cNvSpPr txBox="1"/>
          <p:nvPr/>
        </p:nvSpPr>
        <p:spPr>
          <a:xfrm>
            <a:off x="0" y="229424"/>
            <a:ext cx="9254491" cy="707578"/>
          </a:xfrm>
          <a:prstGeom prst="rect">
            <a:avLst/>
          </a:prstGeom>
          <a:noFill/>
        </p:spPr>
        <p:txBody>
          <a:bodyPr wrap="square" rtlCol="0" anchor="t">
            <a:noAutofit/>
          </a:bodyPr>
          <a:lstStyle/>
          <a:p>
            <a:r>
              <a:rPr lang="en-US" sz="4400" b="1" dirty="0">
                <a:solidFill>
                  <a:schemeClr val="bg1"/>
                </a:solidFill>
                <a:latin typeface="Arial"/>
                <a:cs typeface="Arial"/>
              </a:rPr>
              <a:t>Appendix: Resources</a:t>
            </a:r>
            <a:endParaRPr lang="en-US" dirty="0"/>
          </a:p>
        </p:txBody>
      </p:sp>
      <p:sp>
        <p:nvSpPr>
          <p:cNvPr id="7" name="TextBox 6">
            <a:extLst>
              <a:ext uri="{FF2B5EF4-FFF2-40B4-BE49-F238E27FC236}">
                <a16:creationId xmlns:a16="http://schemas.microsoft.com/office/drawing/2014/main" id="{8856A14E-B7C9-4583-9FA9-E7383C33BA64}"/>
              </a:ext>
            </a:extLst>
          </p:cNvPr>
          <p:cNvSpPr txBox="1"/>
          <p:nvPr/>
        </p:nvSpPr>
        <p:spPr>
          <a:xfrm>
            <a:off x="234742" y="1624689"/>
            <a:ext cx="778275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Text </a:t>
            </a:r>
            <a:r>
              <a:rPr lang="en-US" sz="2400" b="1" dirty="0">
                <a:solidFill>
                  <a:srgbClr val="EB2827"/>
                </a:solidFill>
                <a:latin typeface="Arial" panose="020B0604020202020204" pitchFamily="34" charset="0"/>
                <a:cs typeface="Arial" panose="020B0604020202020204" pitchFamily="34" charset="0"/>
              </a:rPr>
              <a:t>the keywords below</a:t>
            </a:r>
            <a:r>
              <a:rPr lang="en-US" sz="2400" b="1" dirty="0">
                <a:latin typeface="Arial" panose="020B0604020202020204" pitchFamily="34" charset="0"/>
                <a:cs typeface="Arial" panose="020B0604020202020204" pitchFamily="34" charset="0"/>
              </a:rPr>
              <a:t> to 62771 to Download.</a:t>
            </a:r>
          </a:p>
        </p:txBody>
      </p:sp>
      <p:graphicFrame>
        <p:nvGraphicFramePr>
          <p:cNvPr id="8" name="Table 7">
            <a:extLst>
              <a:ext uri="{FF2B5EF4-FFF2-40B4-BE49-F238E27FC236}">
                <a16:creationId xmlns:a16="http://schemas.microsoft.com/office/drawing/2014/main" id="{2944D252-6AD7-4352-83A2-34B213B055D7}"/>
              </a:ext>
            </a:extLst>
          </p:cNvPr>
          <p:cNvGraphicFramePr>
            <a:graphicFrameLocks noGrp="1"/>
          </p:cNvGraphicFramePr>
          <p:nvPr/>
        </p:nvGraphicFramePr>
        <p:xfrm>
          <a:off x="277634" y="2231444"/>
          <a:ext cx="10091484" cy="4207218"/>
        </p:xfrm>
        <a:graphic>
          <a:graphicData uri="http://schemas.openxmlformats.org/drawingml/2006/table">
            <a:tbl>
              <a:tblPr/>
              <a:tblGrid>
                <a:gridCol w="1035024">
                  <a:extLst>
                    <a:ext uri="{9D8B030D-6E8A-4147-A177-3AD203B41FA5}">
                      <a16:colId xmlns:a16="http://schemas.microsoft.com/office/drawing/2014/main" val="37975023"/>
                    </a:ext>
                  </a:extLst>
                </a:gridCol>
                <a:gridCol w="2587560">
                  <a:extLst>
                    <a:ext uri="{9D8B030D-6E8A-4147-A177-3AD203B41FA5}">
                      <a16:colId xmlns:a16="http://schemas.microsoft.com/office/drawing/2014/main" val="4082655754"/>
                    </a:ext>
                  </a:extLst>
                </a:gridCol>
                <a:gridCol w="6468900">
                  <a:extLst>
                    <a:ext uri="{9D8B030D-6E8A-4147-A177-3AD203B41FA5}">
                      <a16:colId xmlns:a16="http://schemas.microsoft.com/office/drawing/2014/main" val="313755470"/>
                    </a:ext>
                  </a:extLst>
                </a:gridCol>
              </a:tblGrid>
              <a:tr h="295244">
                <a:tc rowSpan="5">
                  <a:txBody>
                    <a:bodyPr/>
                    <a:lstStyle/>
                    <a:p>
                      <a:pPr algn="ctr" fontAlgn="ctr"/>
                      <a:r>
                        <a:rPr lang="en-US" sz="2500" b="1" i="0" u="none" strike="noStrike">
                          <a:solidFill>
                            <a:srgbClr val="000000"/>
                          </a:solidFill>
                          <a:effectLst/>
                          <a:latin typeface="Arial" panose="020B0604020202020204" pitchFamily="34" charset="0"/>
                        </a:rPr>
                        <a:t>Leaders</a:t>
                      </a:r>
                    </a:p>
                  </a:txBody>
                  <a:tcPr marL="114994" marR="114994" marT="57497" marB="57497"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Arial" panose="020B0604020202020204" pitchFamily="34" charset="0"/>
                        </a:rPr>
                        <a:t> Keyword</a:t>
                      </a:r>
                    </a:p>
                  </a:txBody>
                  <a:tcPr marL="14762"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Arial" panose="020B0604020202020204" pitchFamily="34" charset="0"/>
                        </a:rPr>
                        <a:t> Description</a:t>
                      </a:r>
                    </a:p>
                  </a:txBody>
                  <a:tcPr marL="14762"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7052978"/>
                  </a:ext>
                </a:extLst>
              </a:tr>
              <a:tr h="369054">
                <a:tc vMerge="1">
                  <a:txBody>
                    <a:bodyPr/>
                    <a:lstStyle/>
                    <a:p>
                      <a:endParaRPr lang="en-US"/>
                    </a:p>
                  </a:txBody>
                  <a:tcPr/>
                </a:tc>
                <a:tc>
                  <a:txBody>
                    <a:bodyPr/>
                    <a:lstStyle/>
                    <a:p>
                      <a:pPr algn="l" fontAlgn="b"/>
                      <a:r>
                        <a:rPr lang="en-US" sz="1800" b="1" i="0" u="none" strike="noStrike" dirty="0">
                          <a:solidFill>
                            <a:srgbClr val="EB2827"/>
                          </a:solidFill>
                          <a:effectLst/>
                          <a:latin typeface="Arial Black" panose="020B0A04020102020204" pitchFamily="34" charset="0"/>
                        </a:rPr>
                        <a:t>KERNELGUIDE</a:t>
                      </a:r>
                    </a:p>
                  </a:txBody>
                  <a:tcPr marL="265719"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a:solidFill>
                            <a:srgbClr val="000000"/>
                          </a:solidFill>
                          <a:effectLst/>
                          <a:latin typeface="Arial" panose="020B0604020202020204" pitchFamily="34" charset="0"/>
                        </a:rPr>
                        <a:t> Popcorn Kernel Guide (PDF)</a:t>
                      </a:r>
                    </a:p>
                  </a:txBody>
                  <a:tcPr marL="14762"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9820346"/>
                  </a:ext>
                </a:extLst>
              </a:tr>
              <a:tr h="369054">
                <a:tc vMerge="1">
                  <a:txBody>
                    <a:bodyPr/>
                    <a:lstStyle/>
                    <a:p>
                      <a:endParaRPr lang="en-US"/>
                    </a:p>
                  </a:txBody>
                  <a:tcPr/>
                </a:tc>
                <a:tc>
                  <a:txBody>
                    <a:bodyPr/>
                    <a:lstStyle/>
                    <a:p>
                      <a:pPr algn="l" fontAlgn="b"/>
                      <a:r>
                        <a:rPr lang="en-US" sz="1800" b="1" i="0" u="none" strike="noStrike">
                          <a:solidFill>
                            <a:srgbClr val="EB2827"/>
                          </a:solidFill>
                          <a:effectLst/>
                          <a:latin typeface="Arial Black" panose="020B0A04020102020204" pitchFamily="34" charset="0"/>
                        </a:rPr>
                        <a:t>KICKOFF</a:t>
                      </a:r>
                    </a:p>
                  </a:txBody>
                  <a:tcPr marL="265719"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a:solidFill>
                            <a:srgbClr val="000000"/>
                          </a:solidFill>
                          <a:effectLst/>
                          <a:latin typeface="Arial" panose="020B0604020202020204" pitchFamily="34" charset="0"/>
                        </a:rPr>
                        <a:t> Unit Kickoff Presentation (PPT)</a:t>
                      </a:r>
                    </a:p>
                  </a:txBody>
                  <a:tcPr marL="14762"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3873222"/>
                  </a:ext>
                </a:extLst>
              </a:tr>
              <a:tr h="369054">
                <a:tc vMerge="1">
                  <a:txBody>
                    <a:bodyPr/>
                    <a:lstStyle/>
                    <a:p>
                      <a:endParaRPr lang="en-US"/>
                    </a:p>
                  </a:txBody>
                  <a:tcPr/>
                </a:tc>
                <a:tc>
                  <a:txBody>
                    <a:bodyPr/>
                    <a:lstStyle/>
                    <a:p>
                      <a:pPr algn="l" fontAlgn="b"/>
                      <a:r>
                        <a:rPr lang="en-US" sz="1800" b="1" i="0" u="none" strike="noStrike">
                          <a:solidFill>
                            <a:srgbClr val="EB2827"/>
                          </a:solidFill>
                          <a:effectLst/>
                          <a:latin typeface="Arial Black" panose="020B0A04020102020204" pitchFamily="34" charset="0"/>
                        </a:rPr>
                        <a:t>WEBINAR</a:t>
                      </a:r>
                    </a:p>
                  </a:txBody>
                  <a:tcPr marL="265719"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a:solidFill>
                            <a:srgbClr val="000000"/>
                          </a:solidFill>
                          <a:effectLst/>
                          <a:latin typeface="Arial" panose="020B0604020202020204" pitchFamily="34" charset="0"/>
                        </a:rPr>
                        <a:t> Link to Webinar Registration Portal</a:t>
                      </a:r>
                    </a:p>
                  </a:txBody>
                  <a:tcPr marL="14762"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6279280"/>
                  </a:ext>
                </a:extLst>
              </a:tr>
              <a:tr h="369054">
                <a:tc vMerge="1">
                  <a:txBody>
                    <a:bodyPr/>
                    <a:lstStyle/>
                    <a:p>
                      <a:endParaRPr lang="en-US"/>
                    </a:p>
                  </a:txBody>
                  <a:tcPr/>
                </a:tc>
                <a:tc>
                  <a:txBody>
                    <a:bodyPr/>
                    <a:lstStyle/>
                    <a:p>
                      <a:pPr algn="l" fontAlgn="b"/>
                      <a:r>
                        <a:rPr lang="en-US" sz="1800" b="1" i="0" u="none" strike="noStrike" dirty="0">
                          <a:solidFill>
                            <a:srgbClr val="EB2827"/>
                          </a:solidFill>
                          <a:effectLst/>
                          <a:latin typeface="Arial Black" panose="020B0A04020102020204" pitchFamily="34" charset="0"/>
                        </a:rPr>
                        <a:t>FACEBOOK</a:t>
                      </a:r>
                    </a:p>
                  </a:txBody>
                  <a:tcPr marL="265719"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Arial" panose="020B0604020202020204" pitchFamily="34" charset="0"/>
                        </a:rPr>
                        <a:t> Link to join the Trail's End Facebook Group</a:t>
                      </a:r>
                    </a:p>
                  </a:txBody>
                  <a:tcPr marL="14762"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1216212"/>
                  </a:ext>
                </a:extLst>
              </a:tr>
              <a:tr h="295244">
                <a:tc>
                  <a:txBody>
                    <a:bodyPr/>
                    <a:lstStyle/>
                    <a:p>
                      <a:pPr algn="l" fontAlgn="b"/>
                      <a:endParaRPr lang="en-US" sz="1800" b="0" i="0" u="none" strike="noStrike">
                        <a:solidFill>
                          <a:srgbClr val="000000"/>
                        </a:solidFill>
                        <a:effectLst/>
                        <a:latin typeface="Arial" panose="020B0604020202020204" pitchFamily="34" charset="0"/>
                      </a:endParaRPr>
                    </a:p>
                  </a:txBody>
                  <a:tcPr marL="14762" marR="14762" marT="1476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dirty="0">
                        <a:solidFill>
                          <a:srgbClr val="FF0000"/>
                        </a:solidFill>
                        <a:effectLst/>
                        <a:latin typeface="Arial" panose="020B0604020202020204" pitchFamily="34" charset="0"/>
                      </a:endParaRPr>
                    </a:p>
                  </a:txBody>
                  <a:tcPr marL="265719" marR="14762" marT="1476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14762" marR="14762" marT="1476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6831950"/>
                  </a:ext>
                </a:extLst>
              </a:tr>
              <a:tr h="295244">
                <a:tc rowSpan="6">
                  <a:txBody>
                    <a:bodyPr/>
                    <a:lstStyle/>
                    <a:p>
                      <a:pPr algn="ctr" fontAlgn="ctr"/>
                      <a:r>
                        <a:rPr lang="en-US" sz="2500" b="1" i="0" u="none" strike="noStrike">
                          <a:solidFill>
                            <a:srgbClr val="000000"/>
                          </a:solidFill>
                          <a:effectLst/>
                          <a:latin typeface="Arial" panose="020B0604020202020204" pitchFamily="34" charset="0"/>
                        </a:rPr>
                        <a:t>Scouts</a:t>
                      </a:r>
                    </a:p>
                  </a:txBody>
                  <a:tcPr marL="114994" marR="114994" marT="57497" marB="57497"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EB2827"/>
                          </a:solidFill>
                          <a:effectLst/>
                          <a:latin typeface="Arial Black" panose="020B0A04020102020204" pitchFamily="34" charset="0"/>
                        </a:rPr>
                        <a:t>APP</a:t>
                      </a:r>
                    </a:p>
                  </a:txBody>
                  <a:tcPr marL="265719"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Arial" panose="020B0604020202020204" pitchFamily="34" charset="0"/>
                        </a:rPr>
                        <a:t> Link to download the Trail's End App</a:t>
                      </a:r>
                    </a:p>
                  </a:txBody>
                  <a:tcPr marL="14762"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6575322"/>
                  </a:ext>
                </a:extLst>
              </a:tr>
              <a:tr h="369054">
                <a:tc vMerge="1">
                  <a:txBody>
                    <a:bodyPr/>
                    <a:lstStyle/>
                    <a:p>
                      <a:endParaRPr lang="en-US"/>
                    </a:p>
                  </a:txBody>
                  <a:tcPr/>
                </a:tc>
                <a:tc>
                  <a:txBody>
                    <a:bodyPr/>
                    <a:lstStyle/>
                    <a:p>
                      <a:pPr algn="l" fontAlgn="b"/>
                      <a:r>
                        <a:rPr lang="en-US" sz="1800" b="1" i="0" u="none" strike="noStrike">
                          <a:solidFill>
                            <a:srgbClr val="EB2827"/>
                          </a:solidFill>
                          <a:effectLst/>
                          <a:latin typeface="Arial Black" panose="020B0A04020102020204" pitchFamily="34" charset="0"/>
                        </a:rPr>
                        <a:t>APPGUIDE</a:t>
                      </a:r>
                    </a:p>
                  </a:txBody>
                  <a:tcPr marL="265719"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Arial" panose="020B0604020202020204" pitchFamily="34" charset="0"/>
                        </a:rPr>
                        <a:t> App Quick Start Guide for Scouts (PDF)</a:t>
                      </a:r>
                    </a:p>
                  </a:txBody>
                  <a:tcPr marL="14762"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8262433"/>
                  </a:ext>
                </a:extLst>
              </a:tr>
              <a:tr h="369054">
                <a:tc vMerge="1">
                  <a:txBody>
                    <a:bodyPr/>
                    <a:lstStyle/>
                    <a:p>
                      <a:endParaRPr lang="en-US"/>
                    </a:p>
                  </a:txBody>
                  <a:tcPr/>
                </a:tc>
                <a:tc>
                  <a:txBody>
                    <a:bodyPr/>
                    <a:lstStyle/>
                    <a:p>
                      <a:pPr algn="l" fontAlgn="b"/>
                      <a:r>
                        <a:rPr lang="en-US" sz="1800" b="1" i="0" u="none" strike="noStrike">
                          <a:solidFill>
                            <a:srgbClr val="EB2827"/>
                          </a:solidFill>
                          <a:effectLst/>
                          <a:latin typeface="Arial Black" panose="020B0A04020102020204" pitchFamily="34" charset="0"/>
                        </a:rPr>
                        <a:t>MYPLAN</a:t>
                      </a:r>
                    </a:p>
                  </a:txBody>
                  <a:tcPr marL="265719"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Arial" panose="020B0604020202020204" pitchFamily="34" charset="0"/>
                        </a:rPr>
                        <a:t> How to Sell $1,000 Social Distancing (PDF)</a:t>
                      </a:r>
                    </a:p>
                  </a:txBody>
                  <a:tcPr marL="14762"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2469972"/>
                  </a:ext>
                </a:extLst>
              </a:tr>
              <a:tr h="369054">
                <a:tc vMerge="1">
                  <a:txBody>
                    <a:bodyPr/>
                    <a:lstStyle/>
                    <a:p>
                      <a:endParaRPr lang="en-US"/>
                    </a:p>
                  </a:txBody>
                  <a:tcPr/>
                </a:tc>
                <a:tc>
                  <a:txBody>
                    <a:bodyPr/>
                    <a:lstStyle/>
                    <a:p>
                      <a:pPr algn="l" fontAlgn="b"/>
                      <a:r>
                        <a:rPr lang="en-US" sz="1800" b="1" i="0" u="none" strike="noStrike">
                          <a:solidFill>
                            <a:srgbClr val="EB2827"/>
                          </a:solidFill>
                          <a:effectLst/>
                          <a:latin typeface="Arial Black" panose="020B0A04020102020204" pitchFamily="34" charset="0"/>
                        </a:rPr>
                        <a:t>SCOUTFB</a:t>
                      </a:r>
                    </a:p>
                  </a:txBody>
                  <a:tcPr marL="265719"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Arial" panose="020B0604020202020204" pitchFamily="34" charset="0"/>
                        </a:rPr>
                        <a:t> Link to join the Trail's End  Scout Parents Facebook Group</a:t>
                      </a:r>
                    </a:p>
                  </a:txBody>
                  <a:tcPr marL="14762"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8003592"/>
                  </a:ext>
                </a:extLst>
              </a:tr>
              <a:tr h="369054">
                <a:tc vMerge="1">
                  <a:txBody>
                    <a:bodyPr/>
                    <a:lstStyle/>
                    <a:p>
                      <a:endParaRPr lang="en-US"/>
                    </a:p>
                  </a:txBody>
                  <a:tcPr/>
                </a:tc>
                <a:tc>
                  <a:txBody>
                    <a:bodyPr/>
                    <a:lstStyle/>
                    <a:p>
                      <a:pPr algn="l" fontAlgn="b"/>
                      <a:r>
                        <a:rPr lang="en-US" sz="1800" b="1" i="0" u="none" strike="noStrike">
                          <a:solidFill>
                            <a:srgbClr val="EB2827"/>
                          </a:solidFill>
                          <a:effectLst/>
                          <a:latin typeface="Arial Black" panose="020B0A04020102020204" pitchFamily="34" charset="0"/>
                        </a:rPr>
                        <a:t>REWARDS</a:t>
                      </a:r>
                    </a:p>
                  </a:txBody>
                  <a:tcPr marL="265719"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Arial" panose="020B0604020202020204" pitchFamily="34" charset="0"/>
                        </a:rPr>
                        <a:t> Trail's End Rewards Flyer (PDF)</a:t>
                      </a:r>
                    </a:p>
                  </a:txBody>
                  <a:tcPr marL="14762"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1463909"/>
                  </a:ext>
                </a:extLst>
              </a:tr>
              <a:tr h="369054">
                <a:tc vMerge="1">
                  <a:txBody>
                    <a:bodyPr/>
                    <a:lstStyle/>
                    <a:p>
                      <a:endParaRPr lang="en-US"/>
                    </a:p>
                  </a:txBody>
                  <a:tcPr/>
                </a:tc>
                <a:tc>
                  <a:txBody>
                    <a:bodyPr/>
                    <a:lstStyle/>
                    <a:p>
                      <a:pPr algn="l" fontAlgn="b"/>
                      <a:r>
                        <a:rPr lang="en-US" sz="1800" b="1" i="0" u="none" strike="noStrike" dirty="0">
                          <a:solidFill>
                            <a:srgbClr val="EB2827"/>
                          </a:solidFill>
                          <a:effectLst/>
                          <a:latin typeface="Arial Black" panose="020B0A04020102020204" pitchFamily="34" charset="0"/>
                        </a:rPr>
                        <a:t>ORDERFORM</a:t>
                      </a:r>
                    </a:p>
                  </a:txBody>
                  <a:tcPr marL="265719"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Arial" panose="020B0604020202020204" pitchFamily="34" charset="0"/>
                        </a:rPr>
                        <a:t> Take Order Form (PDF)</a:t>
                      </a:r>
                    </a:p>
                  </a:txBody>
                  <a:tcPr marL="14762" marR="14762" marT="14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079558"/>
                  </a:ext>
                </a:extLst>
              </a:tr>
            </a:tbl>
          </a:graphicData>
        </a:graphic>
      </p:graphicFrame>
    </p:spTree>
    <p:extLst>
      <p:ext uri="{BB962C8B-B14F-4D97-AF65-F5344CB8AC3E}">
        <p14:creationId xmlns:p14="http://schemas.microsoft.com/office/powerpoint/2010/main" val="16176243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pplication&#10;&#10;Description automatically generated with low confidence">
            <a:extLst>
              <a:ext uri="{FF2B5EF4-FFF2-40B4-BE49-F238E27FC236}">
                <a16:creationId xmlns:a16="http://schemas.microsoft.com/office/drawing/2014/main" id="{87C62CAA-5330-41EF-BC67-5E119539A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6675723B-83E2-4A50-AD6E-8F1F03E2655A}"/>
              </a:ext>
            </a:extLst>
          </p:cNvPr>
          <p:cNvSpPr/>
          <p:nvPr/>
        </p:nvSpPr>
        <p:spPr>
          <a:xfrm>
            <a:off x="3468974" y="1858143"/>
            <a:ext cx="8218201" cy="3545586"/>
          </a:xfrm>
          <a:prstGeom prst="rect">
            <a:avLst/>
          </a:prstGeom>
        </p:spPr>
        <p:txBody>
          <a:bodyPr wrap="square" anchor="t">
            <a:spAutoFit/>
          </a:bodyPr>
          <a:lstStyle/>
          <a:p>
            <a:pPr algn="ctr" defTabSz="412626">
              <a:lnSpc>
                <a:spcPct val="80000"/>
              </a:lnSpc>
              <a:defRPr sz="1800"/>
            </a:pPr>
            <a:r>
              <a:rPr lang="en-US" sz="2800" b="1" kern="0" dirty="0">
                <a:solidFill>
                  <a:srgbClr val="002060"/>
                </a:solidFill>
                <a:latin typeface="Arial Black" panose="020B0A04020102020204" pitchFamily="34" charset="0"/>
                <a:ea typeface="Helvetica Neue Condensed Black" charset="0"/>
                <a:cs typeface="Helvetica Neue Condensed Black" charset="0"/>
                <a:sym typeface="BebasNeueRegular"/>
              </a:rPr>
              <a:t>CREATED &amp; MANAGED BY POPCORN KERNELS</a:t>
            </a:r>
          </a:p>
          <a:p>
            <a:pPr defTabSz="412626">
              <a:lnSpc>
                <a:spcPct val="80000"/>
              </a:lnSpc>
              <a:defRPr sz="1800"/>
            </a:pPr>
            <a:endParaRPr lang="en-US" sz="100" b="1" kern="0" dirty="0">
              <a:solidFill>
                <a:srgbClr val="FF0000"/>
              </a:solidFill>
              <a:latin typeface="Arial Black" panose="020B0A04020102020204" pitchFamily="34" charset="0"/>
              <a:ea typeface="Helvetica Neue Condensed Black" charset="0"/>
              <a:cs typeface="Helvetica Neue Condensed Black" charset="0"/>
              <a:sym typeface="BebasNeueRegular"/>
            </a:endParaRPr>
          </a:p>
          <a:p>
            <a:pPr defTabSz="412626">
              <a:lnSpc>
                <a:spcPct val="80000"/>
              </a:lnSpc>
              <a:defRPr sz="1800"/>
            </a:pPr>
            <a:br>
              <a:rPr lang="en-US" sz="2400" b="1" kern="0" dirty="0">
                <a:solidFill>
                  <a:srgbClr val="FF0000"/>
                </a:solidFill>
                <a:latin typeface="Arial Black" panose="020B0A04020102020204" pitchFamily="34" charset="0"/>
                <a:ea typeface="Helvetica Neue Condensed Black" charset="0"/>
                <a:cs typeface="Helvetica Neue Condensed Black" charset="0"/>
                <a:sym typeface="BebasNeueRegular"/>
              </a:rPr>
            </a:br>
            <a:r>
              <a:rPr lang="en-US" sz="2200" b="1" dirty="0"/>
              <a:t>Get your questions answered </a:t>
            </a:r>
            <a:r>
              <a:rPr lang="en-US" sz="2200" dirty="0"/>
              <a:t>and share ideas between unit leaders</a:t>
            </a:r>
          </a:p>
          <a:p>
            <a:pPr fontAlgn="base"/>
            <a:r>
              <a:rPr lang="en-US" sz="2200" dirty="0"/>
              <a:t>     across the country about the Trail’s End popcorn fundraiser.</a:t>
            </a:r>
          </a:p>
          <a:p>
            <a:pPr fontAlgn="base"/>
            <a:endParaRPr lang="en-US" sz="1000" dirty="0"/>
          </a:p>
          <a:p>
            <a:pPr marL="669721" lvl="1" indent="-285750" fontAlgn="base">
              <a:buFont typeface="Arial" panose="020B0604020202020204" pitchFamily="34" charset="0"/>
              <a:buChar char="•"/>
            </a:pPr>
            <a:r>
              <a:rPr lang="en-US" sz="2200" dirty="0"/>
              <a:t>Discover best practices with other unit leaders and learn new popcorn sale ideas.</a:t>
            </a:r>
          </a:p>
          <a:p>
            <a:pPr marL="669721" lvl="1" indent="-285750" fontAlgn="base">
              <a:buFont typeface="Arial" panose="020B0604020202020204" pitchFamily="34" charset="0"/>
              <a:buChar char="•"/>
            </a:pPr>
            <a:r>
              <a:rPr lang="en-US" sz="2200" dirty="0"/>
              <a:t>Have direct access to Trail’s End when your unit needs support and share ways Trail’s End can serve your fundraising needs better.</a:t>
            </a:r>
          </a:p>
        </p:txBody>
      </p:sp>
      <p:pic>
        <p:nvPicPr>
          <p:cNvPr id="9" name="Picture 8" descr="A close up of a logo&#10;&#10;Description automatically generated">
            <a:extLst>
              <a:ext uri="{FF2B5EF4-FFF2-40B4-BE49-F238E27FC236}">
                <a16:creationId xmlns:a16="http://schemas.microsoft.com/office/drawing/2014/main" id="{FF489C93-E10A-4DD3-92C9-EC2E1230FE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259" y="1767532"/>
            <a:ext cx="3114574" cy="2743200"/>
          </a:xfrm>
          <a:prstGeom prst="rect">
            <a:avLst/>
          </a:prstGeom>
        </p:spPr>
      </p:pic>
      <p:sp>
        <p:nvSpPr>
          <p:cNvPr id="10" name="Rectangle 9">
            <a:extLst>
              <a:ext uri="{FF2B5EF4-FFF2-40B4-BE49-F238E27FC236}">
                <a16:creationId xmlns:a16="http://schemas.microsoft.com/office/drawing/2014/main" id="{A4EA4C41-BBED-4628-BBF5-B7640DE7CFF7}"/>
              </a:ext>
            </a:extLst>
          </p:cNvPr>
          <p:cNvSpPr/>
          <p:nvPr/>
        </p:nvSpPr>
        <p:spPr>
          <a:xfrm>
            <a:off x="504825" y="6119975"/>
            <a:ext cx="11182350" cy="445635"/>
          </a:xfrm>
          <a:prstGeom prst="rect">
            <a:avLst/>
          </a:prstGeom>
        </p:spPr>
        <p:txBody>
          <a:bodyPr wrap="square">
            <a:spAutoFit/>
          </a:bodyPr>
          <a:lstStyle/>
          <a:p>
            <a:pPr algn="ctr" defTabSz="412626">
              <a:lnSpc>
                <a:spcPct val="80000"/>
              </a:lnSpc>
              <a:defRPr sz="1800"/>
            </a:pPr>
            <a:r>
              <a:rPr lang="en-US" sz="2800" kern="0" dirty="0">
                <a:ea typeface="Helvetica Neue Condensed Black" charset="0"/>
                <a:cs typeface="Helvetica Neue Condensed Black" charset="0"/>
                <a:sym typeface="BebasNeueRegular"/>
              </a:rPr>
              <a:t>Text </a:t>
            </a:r>
            <a:r>
              <a:rPr lang="en-US" sz="2800" kern="0" dirty="0">
                <a:solidFill>
                  <a:srgbClr val="FF0000"/>
                </a:solidFill>
                <a:latin typeface="Arial Black" panose="020B0A04020102020204" pitchFamily="34" charset="0"/>
                <a:ea typeface="Helvetica Neue Condensed Black" charset="0"/>
                <a:cs typeface="Helvetica Neue Condensed Black" charset="0"/>
                <a:sym typeface="BebasNeueRegular"/>
              </a:rPr>
              <a:t>FACEBOOK</a:t>
            </a:r>
            <a:r>
              <a:rPr lang="en-US" sz="2800" kern="0" dirty="0">
                <a:ea typeface="Helvetica Neue Condensed Black" charset="0"/>
                <a:cs typeface="Helvetica Neue Condensed Black" charset="0"/>
                <a:sym typeface="BebasNeueRegular"/>
              </a:rPr>
              <a:t> to 62771 to join today!</a:t>
            </a:r>
          </a:p>
        </p:txBody>
      </p:sp>
      <p:sp>
        <p:nvSpPr>
          <p:cNvPr id="7" name="TextBox 6">
            <a:extLst>
              <a:ext uri="{FF2B5EF4-FFF2-40B4-BE49-F238E27FC236}">
                <a16:creationId xmlns:a16="http://schemas.microsoft.com/office/drawing/2014/main" id="{A46A8187-A078-4087-BBB8-7752C64C59D9}"/>
              </a:ext>
            </a:extLst>
          </p:cNvPr>
          <p:cNvSpPr txBox="1"/>
          <p:nvPr/>
        </p:nvSpPr>
        <p:spPr>
          <a:xfrm>
            <a:off x="234743" y="299763"/>
            <a:ext cx="7097236" cy="707578"/>
          </a:xfrm>
          <a:prstGeom prst="rect">
            <a:avLst/>
          </a:prstGeom>
          <a:noFill/>
        </p:spPr>
        <p:txBody>
          <a:bodyPr wrap="square" rtlCol="0" anchor="t">
            <a:noAutofit/>
          </a:bodyPr>
          <a:lstStyle/>
          <a:p>
            <a:r>
              <a:rPr lang="en-US" sz="4400" b="1" dirty="0">
                <a:solidFill>
                  <a:schemeClr val="bg1"/>
                </a:solidFill>
                <a:latin typeface="Arial"/>
                <a:cs typeface="Arial"/>
              </a:rPr>
              <a:t>Facebook Groups</a:t>
            </a:r>
            <a:endParaRPr lang="en-US" dirty="0"/>
          </a:p>
        </p:txBody>
      </p:sp>
    </p:spTree>
    <p:extLst>
      <p:ext uri="{BB962C8B-B14F-4D97-AF65-F5344CB8AC3E}">
        <p14:creationId xmlns:p14="http://schemas.microsoft.com/office/powerpoint/2010/main" val="4255443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234742" y="299763"/>
            <a:ext cx="8682755" cy="707578"/>
          </a:xfrm>
          <a:prstGeom prst="rect">
            <a:avLst/>
          </a:prstGeom>
          <a:noFill/>
        </p:spPr>
        <p:txBody>
          <a:bodyPr wrap="square" rtlCol="0" anchor="t">
            <a:noAutofit/>
          </a:bodyPr>
          <a:lstStyle/>
          <a:p>
            <a:r>
              <a:rPr lang="en-US" sz="3600" b="1" dirty="0">
                <a:solidFill>
                  <a:schemeClr val="bg1"/>
                </a:solidFill>
                <a:latin typeface="Arial"/>
                <a:cs typeface="Arial"/>
              </a:rPr>
              <a:t>STEP ONE- BUILD YOUR PLAN</a:t>
            </a:r>
            <a:endParaRPr lang="en-US" sz="3600" dirty="0"/>
          </a:p>
        </p:txBody>
      </p:sp>
      <p:pic>
        <p:nvPicPr>
          <p:cNvPr id="8" name="Picture 7" descr="Graphical user interface, text&#10;&#10;Description automatically generated">
            <a:extLst>
              <a:ext uri="{FF2B5EF4-FFF2-40B4-BE49-F238E27FC236}">
                <a16:creationId xmlns:a16="http://schemas.microsoft.com/office/drawing/2014/main" id="{B08F1A82-CAE9-41FB-BB91-6A7DFE4AA2A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629886" y="2262602"/>
            <a:ext cx="6925341" cy="2789374"/>
          </a:xfrm>
          <a:prstGeom prst="rect">
            <a:avLst/>
          </a:prstGeom>
        </p:spPr>
      </p:pic>
      <p:sp>
        <p:nvSpPr>
          <p:cNvPr id="10" name="TextBox 9">
            <a:extLst>
              <a:ext uri="{FF2B5EF4-FFF2-40B4-BE49-F238E27FC236}">
                <a16:creationId xmlns:a16="http://schemas.microsoft.com/office/drawing/2014/main" id="{DF85F44B-89FC-458E-98A1-025A2090755E}"/>
              </a:ext>
            </a:extLst>
          </p:cNvPr>
          <p:cNvSpPr txBox="1"/>
          <p:nvPr/>
        </p:nvSpPr>
        <p:spPr>
          <a:xfrm>
            <a:off x="9555227" y="6488668"/>
            <a:ext cx="2742857" cy="369332"/>
          </a:xfrm>
          <a:prstGeom prst="rect">
            <a:avLst/>
          </a:prstGeom>
          <a:noFill/>
        </p:spPr>
        <p:txBody>
          <a:bodyPr wrap="square" rtlCol="0">
            <a:spAutoFit/>
          </a:bodyPr>
          <a:lstStyle/>
          <a:p>
            <a:r>
              <a:rPr lang="en-US" sz="900" dirty="0">
                <a:hlinkClick r:id="rId4" tooltip="http://koreanwikiproject.com/wiki/index.php?title=Learn_hangeul"/>
              </a:rPr>
              <a:t>This Photo</a:t>
            </a:r>
            <a:r>
              <a:rPr lang="en-US" sz="900" dirty="0"/>
              <a:t> by Unknown Author is licensed under </a:t>
            </a:r>
            <a:r>
              <a:rPr lang="en-US" sz="900" dirty="0">
                <a:hlinkClick r:id="rId5" tooltip="https://creativecommons.org/licenses/by-nc-sa/3.0/"/>
              </a:rPr>
              <a:t>CC BY-SA-NC</a:t>
            </a:r>
            <a:endParaRPr lang="en-US" sz="900" dirty="0"/>
          </a:p>
        </p:txBody>
      </p:sp>
    </p:spTree>
    <p:extLst>
      <p:ext uri="{BB962C8B-B14F-4D97-AF65-F5344CB8AC3E}">
        <p14:creationId xmlns:p14="http://schemas.microsoft.com/office/powerpoint/2010/main" val="25218076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pplication&#10;&#10;Description automatically generated with low confidence">
            <a:extLst>
              <a:ext uri="{FF2B5EF4-FFF2-40B4-BE49-F238E27FC236}">
                <a16:creationId xmlns:a16="http://schemas.microsoft.com/office/drawing/2014/main" id="{8836F898-BD2A-4DDE-A8FD-73022C14A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A46A8187-A078-4087-BBB8-7752C64C59D9}"/>
              </a:ext>
            </a:extLst>
          </p:cNvPr>
          <p:cNvSpPr txBox="1"/>
          <p:nvPr/>
        </p:nvSpPr>
        <p:spPr>
          <a:xfrm>
            <a:off x="234743" y="299763"/>
            <a:ext cx="7097236" cy="707578"/>
          </a:xfrm>
          <a:prstGeom prst="rect">
            <a:avLst/>
          </a:prstGeom>
          <a:noFill/>
        </p:spPr>
        <p:txBody>
          <a:bodyPr wrap="square" rtlCol="0" anchor="t">
            <a:noAutofit/>
          </a:bodyPr>
          <a:lstStyle/>
          <a:p>
            <a:r>
              <a:rPr lang="en-US" sz="4400" b="1" dirty="0">
                <a:solidFill>
                  <a:schemeClr val="bg1"/>
                </a:solidFill>
                <a:latin typeface="Arial"/>
                <a:cs typeface="Arial"/>
              </a:rPr>
              <a:t>Support</a:t>
            </a:r>
            <a:endParaRPr lang="en-US" dirty="0"/>
          </a:p>
        </p:txBody>
      </p:sp>
      <p:sp>
        <p:nvSpPr>
          <p:cNvPr id="11" name="Rectangle 10">
            <a:extLst>
              <a:ext uri="{FF2B5EF4-FFF2-40B4-BE49-F238E27FC236}">
                <a16:creationId xmlns:a16="http://schemas.microsoft.com/office/drawing/2014/main" id="{5D0EB26C-4E00-418C-98C4-BF9F3D327B1F}"/>
              </a:ext>
            </a:extLst>
          </p:cNvPr>
          <p:cNvSpPr/>
          <p:nvPr/>
        </p:nvSpPr>
        <p:spPr>
          <a:xfrm>
            <a:off x="0" y="1438275"/>
            <a:ext cx="5610225" cy="5410199"/>
          </a:xfrm>
          <a:prstGeom prst="rect">
            <a:avLst/>
          </a:prstGeom>
          <a:solidFill>
            <a:srgbClr val="174074"/>
          </a:solidFill>
          <a:ln>
            <a:solidFill>
              <a:srgbClr val="1740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id="{1FE39C8E-9556-4342-BB99-DA19F2D58701}"/>
              </a:ext>
            </a:extLst>
          </p:cNvPr>
          <p:cNvSpPr txBox="1"/>
          <p:nvPr/>
        </p:nvSpPr>
        <p:spPr>
          <a:xfrm>
            <a:off x="535018" y="1572626"/>
            <a:ext cx="4540188" cy="6001643"/>
          </a:xfrm>
          <a:prstGeom prst="rect">
            <a:avLst/>
          </a:prstGeom>
          <a:noFill/>
        </p:spPr>
        <p:txBody>
          <a:bodyPr wrap="square" lIns="91440" tIns="45720" rIns="91440" bIns="45720" rtlCol="0" anchor="t">
            <a:spAutoFit/>
          </a:bodyPr>
          <a:lstStyle/>
          <a:p>
            <a:pPr algn="ctr"/>
            <a:r>
              <a:rPr lang="en-US" sz="2000" dirty="0">
                <a:solidFill>
                  <a:schemeClr val="bg1"/>
                </a:solidFill>
                <a:latin typeface="Arial Black" panose="020B0A04020102020204" pitchFamily="34" charset="0"/>
              </a:rPr>
              <a:t>CONTACT</a:t>
            </a:r>
            <a:br>
              <a:rPr lang="en-US" sz="2000" dirty="0">
                <a:solidFill>
                  <a:schemeClr val="bg1"/>
                </a:solidFill>
                <a:latin typeface="Arial Black" panose="020B0A04020102020204" pitchFamily="34" charset="0"/>
              </a:rPr>
            </a:br>
            <a:r>
              <a:rPr lang="en-US" sz="2000" dirty="0">
                <a:solidFill>
                  <a:schemeClr val="bg1"/>
                </a:solidFill>
                <a:latin typeface="Arial Black" panose="020B0A04020102020204" pitchFamily="34" charset="0"/>
              </a:rPr>
              <a:t>TRAIL’S END SUPPORT</a:t>
            </a:r>
          </a:p>
          <a:p>
            <a:pPr algn="ctr"/>
            <a:endParaRPr lang="en-US" sz="2000" dirty="0">
              <a:solidFill>
                <a:schemeClr val="bg1"/>
              </a:solidFill>
              <a:latin typeface="Arial Black" panose="020B0A04020102020204" pitchFamily="34" charset="0"/>
            </a:endParaRPr>
          </a:p>
          <a:p>
            <a:r>
              <a:rPr lang="en-US" dirty="0">
                <a:solidFill>
                  <a:schemeClr val="bg1"/>
                </a:solidFill>
                <a:latin typeface="Arial Black" panose="020B0A04020102020204" pitchFamily="34" charset="0"/>
              </a:rPr>
              <a:t>JOIN OUR FACEBOOK GROUP</a:t>
            </a:r>
          </a:p>
          <a:p>
            <a:r>
              <a:rPr lang="en-US" dirty="0">
                <a:solidFill>
                  <a:schemeClr val="bg1"/>
                </a:solidFill>
                <a:latin typeface="Arial" panose="020B0604020202020204" pitchFamily="34" charset="0"/>
                <a:cs typeface="Arial" panose="020B0604020202020204" pitchFamily="34" charset="0"/>
              </a:rPr>
              <a:t>Text FACEBOOK to 62771 to join</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Black" panose="020B0A04020102020204" pitchFamily="34" charset="0"/>
              </a:rPr>
              <a:t>JOIN OUR WEBINARS</a:t>
            </a:r>
          </a:p>
          <a:p>
            <a:r>
              <a:rPr lang="en-US" dirty="0">
                <a:solidFill>
                  <a:schemeClr val="bg1"/>
                </a:solidFill>
                <a:latin typeface="Arial" panose="020B0604020202020204" pitchFamily="34" charset="0"/>
                <a:cs typeface="Arial" panose="020B0604020202020204" pitchFamily="34" charset="0"/>
              </a:rPr>
              <a:t>Text WEBINAR to 62771 to register</a:t>
            </a:r>
          </a:p>
          <a:p>
            <a:endParaRPr lang="en-US" dirty="0">
              <a:solidFill>
                <a:schemeClr val="bg1"/>
              </a:solidFill>
              <a:latin typeface="Arial Black" panose="020B0A04020102020204" pitchFamily="34" charset="0"/>
            </a:endParaRPr>
          </a:p>
          <a:p>
            <a:r>
              <a:rPr lang="en-US" dirty="0">
                <a:solidFill>
                  <a:schemeClr val="bg1"/>
                </a:solidFill>
                <a:latin typeface="Arial Black" panose="020B0A04020102020204" pitchFamily="34" charset="0"/>
              </a:rPr>
              <a:t>VISIT OUR WEBSITE</a:t>
            </a:r>
          </a:p>
          <a:p>
            <a:r>
              <a:rPr lang="en-US" dirty="0">
                <a:solidFill>
                  <a:schemeClr val="bg1">
                    <a:lumMod val="85000"/>
                  </a:schemeClr>
                </a:solidFill>
                <a:latin typeface="Arial"/>
                <a:cs typeface="Arial"/>
              </a:rPr>
              <a:t>www.trails-end.com</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Black" panose="020B0A04020102020204" pitchFamily="34" charset="0"/>
              </a:rPr>
              <a:t>EMAIL US:</a:t>
            </a:r>
          </a:p>
          <a:p>
            <a:r>
              <a:rPr lang="en-US" dirty="0">
                <a:solidFill>
                  <a:schemeClr val="bg1">
                    <a:lumMod val="85000"/>
                  </a:schemeClr>
                </a:solidFill>
                <a:latin typeface="Arial"/>
                <a:cs typeface="Arial"/>
              </a:rPr>
              <a:t>support@trails-end.com</a:t>
            </a:r>
          </a:p>
          <a:p>
            <a:endParaRPr lang="en-US" sz="1200"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Black" panose="020B0A04020102020204" pitchFamily="34" charset="0"/>
              </a:rPr>
              <a:t>NEED HELP? VISIT OUR FAQs:</a:t>
            </a:r>
          </a:p>
          <a:p>
            <a:r>
              <a:rPr lang="en-US" dirty="0">
                <a:solidFill>
                  <a:schemeClr val="bg1"/>
                </a:solidFill>
                <a:latin typeface="Arial" panose="020B0604020202020204" pitchFamily="34" charset="0"/>
                <a:cs typeface="Arial" panose="020B0604020202020204" pitchFamily="34" charset="0"/>
              </a:rPr>
              <a:t>support.trails-end.com</a:t>
            </a:r>
          </a:p>
          <a:p>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653659F-D751-42F2-BF4D-E4E5ACEED283}"/>
              </a:ext>
            </a:extLst>
          </p:cNvPr>
          <p:cNvSpPr txBox="1"/>
          <p:nvPr/>
        </p:nvSpPr>
        <p:spPr>
          <a:xfrm>
            <a:off x="5702800" y="1553036"/>
            <a:ext cx="6283012" cy="3673387"/>
          </a:xfrm>
          <a:prstGeom prst="rect">
            <a:avLst/>
          </a:prstGeom>
          <a:noFill/>
        </p:spPr>
        <p:txBody>
          <a:bodyPr wrap="square" rtlCol="0">
            <a:spAutoFit/>
          </a:bodyPr>
          <a:lstStyle/>
          <a:p>
            <a:r>
              <a:rPr lang="en-US" sz="2400" dirty="0">
                <a:solidFill>
                  <a:srgbClr val="002060"/>
                </a:solidFill>
                <a:latin typeface="Arial Black" charset="0"/>
                <a:ea typeface="Arial Black" charset="0"/>
                <a:cs typeface="Arial Black" charset="0"/>
              </a:rPr>
              <a:t>COUNCIL CONTACT INFO</a:t>
            </a:r>
          </a:p>
          <a:p>
            <a:endParaRPr lang="en-US" sz="2000" dirty="0">
              <a:solidFill>
                <a:srgbClr val="0067B9"/>
              </a:solidFill>
              <a:latin typeface="Arial Black" charset="0"/>
              <a:ea typeface="Helvetica Neue" charset="0"/>
              <a:cs typeface="Arial Black" charset="0"/>
            </a:endParaRPr>
          </a:p>
          <a:p>
            <a:r>
              <a:rPr lang="en-US" dirty="0">
                <a:solidFill>
                  <a:srgbClr val="FF0000"/>
                </a:solidFill>
                <a:latin typeface="Arial Black" panose="020B0A04020102020204" pitchFamily="34" charset="0"/>
                <a:ea typeface="Helvetica Neue" charset="0"/>
                <a:cs typeface="Arial" panose="020B0604020202020204" pitchFamily="34" charset="0"/>
              </a:rPr>
              <a:t>Evgenia </a:t>
            </a:r>
            <a:r>
              <a:rPr lang="en-US" dirty="0" err="1">
                <a:solidFill>
                  <a:srgbClr val="FF0000"/>
                </a:solidFill>
                <a:latin typeface="Arial Black" panose="020B0A04020102020204" pitchFamily="34" charset="0"/>
                <a:ea typeface="Helvetica Neue" charset="0"/>
                <a:cs typeface="Arial" panose="020B0604020202020204" pitchFamily="34" charset="0"/>
              </a:rPr>
              <a:t>Mirfild</a:t>
            </a:r>
            <a:r>
              <a:rPr lang="en-US" sz="2400" dirty="0">
                <a:solidFill>
                  <a:prstClr val="black"/>
                </a:solidFill>
                <a:ea typeface="Helvetica Neue" charset="0"/>
                <a:cs typeface="Helvetica Neue" charset="0"/>
              </a:rPr>
              <a:t>: Council Popcorn Staff Advisor</a:t>
            </a:r>
          </a:p>
          <a:p>
            <a:r>
              <a:rPr lang="en-US" sz="2400" dirty="0">
                <a:solidFill>
                  <a:prstClr val="black"/>
                </a:solidFill>
                <a:ea typeface="Helvetica Neue" charset="0"/>
                <a:cs typeface="Helvetica Neue" charset="0"/>
              </a:rPr>
              <a:t>Evgenia.Mirfild@scouting.org</a:t>
            </a:r>
          </a:p>
          <a:p>
            <a:r>
              <a:rPr lang="en-US" sz="2400" dirty="0">
                <a:solidFill>
                  <a:prstClr val="black"/>
                </a:solidFill>
                <a:ea typeface="Helvetica Neue" charset="0"/>
                <a:cs typeface="Helvetica Neue" charset="0"/>
              </a:rPr>
              <a:t>(831) 226-6369</a:t>
            </a:r>
          </a:p>
          <a:p>
            <a:r>
              <a:rPr lang="en-US" dirty="0">
                <a:solidFill>
                  <a:srgbClr val="EB2827"/>
                </a:solidFill>
                <a:latin typeface="Arial Black" panose="020B0A04020102020204" pitchFamily="34" charset="0"/>
                <a:cs typeface="Arial" panose="020B0604020202020204" pitchFamily="34" charset="0"/>
              </a:rPr>
              <a:t>Faroogh Quadri</a:t>
            </a:r>
            <a:r>
              <a:rPr lang="en-US" sz="2400" dirty="0">
                <a:solidFill>
                  <a:prstClr val="black"/>
                </a:solidFill>
                <a:ea typeface="Helvetica Neue" charset="0"/>
                <a:cs typeface="Helvetica Neue" charset="0"/>
              </a:rPr>
              <a:t>: Council General</a:t>
            </a:r>
          </a:p>
          <a:p>
            <a:r>
              <a:rPr lang="en-US" sz="2400" dirty="0">
                <a:solidFill>
                  <a:prstClr val="black"/>
                </a:solidFill>
                <a:ea typeface="Helvetica Neue" charset="0"/>
                <a:cs typeface="Helvetica Neue" charset="0"/>
              </a:rPr>
              <a:t>councilpopcorngeneral@gmail.com</a:t>
            </a:r>
          </a:p>
          <a:p>
            <a:r>
              <a:rPr lang="en-US" sz="2400" dirty="0">
                <a:solidFill>
                  <a:prstClr val="black"/>
                </a:solidFill>
                <a:ea typeface="Helvetica Neue" charset="0"/>
                <a:cs typeface="Helvetica Neue" charset="0"/>
              </a:rPr>
              <a:t>(508) 498-1245</a:t>
            </a:r>
            <a:r>
              <a:rPr lang="en-US" sz="2400" dirty="0">
                <a:solidFill>
                  <a:prstClr val="black"/>
                </a:solidFill>
                <a:latin typeface="Helvetica Neue" charset="0"/>
                <a:ea typeface="Helvetica Neue" charset="0"/>
                <a:cs typeface="Helvetica Neue" charset="0"/>
              </a:rPr>
              <a:t>	</a:t>
            </a:r>
          </a:p>
          <a:p>
            <a:endParaRPr lang="en-US" sz="2000" dirty="0">
              <a:solidFill>
                <a:prstClr val="black"/>
              </a:solidFill>
              <a:latin typeface="Helvetica Neue" charset="0"/>
              <a:ea typeface="Helvetica Neue" charset="0"/>
              <a:cs typeface="Helvetica Neue" charset="0"/>
            </a:endParaRPr>
          </a:p>
          <a:p>
            <a:endParaRPr lang="en-US" sz="1600" dirty="0">
              <a:solidFill>
                <a:prstClr val="black"/>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0060471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graphical user interface&#10;&#10;Description automatically generated">
            <a:extLst>
              <a:ext uri="{FF2B5EF4-FFF2-40B4-BE49-F238E27FC236}">
                <a16:creationId xmlns:a16="http://schemas.microsoft.com/office/drawing/2014/main" id="{4563F22F-055F-43E1-978C-D7829F318EF1}"/>
              </a:ext>
            </a:extLst>
          </p:cNvPr>
          <p:cNvPicPr>
            <a:picLocks noChangeAspect="1"/>
          </p:cNvPicPr>
          <p:nvPr/>
        </p:nvPicPr>
        <p:blipFill rotWithShape="1">
          <a:blip r:embed="rId3">
            <a:extLst>
              <a:ext uri="{28A0092B-C50C-407E-A947-70E740481C1C}">
                <a14:useLocalDpi xmlns:a14="http://schemas.microsoft.com/office/drawing/2010/main" val="0"/>
              </a:ext>
            </a:extLst>
          </a:blip>
          <a:srcRect l="31464" r="2176" b="9091"/>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407167D-CE3B-4F86-BB97-20F9374ED6EC}"/>
              </a:ext>
            </a:extLst>
          </p:cNvPr>
          <p:cNvSpPr txBox="1"/>
          <p:nvPr/>
        </p:nvSpPr>
        <p:spPr>
          <a:xfrm>
            <a:off x="916335" y="2097439"/>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a:latin typeface="+mj-lt"/>
                <a:ea typeface="+mj-ea"/>
                <a:cs typeface="+mj-cs"/>
              </a:rPr>
              <a:t>NEXT STEPS</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Logo, icon&#10;&#10;Description automatically generated">
            <a:extLst>
              <a:ext uri="{FF2B5EF4-FFF2-40B4-BE49-F238E27FC236}">
                <a16:creationId xmlns:a16="http://schemas.microsoft.com/office/drawing/2014/main" id="{55B5C7BA-D637-4E2E-AF7F-4514D08393B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85117" y="0"/>
            <a:ext cx="2953840" cy="4304321"/>
          </a:xfrm>
          <a:prstGeom prst="rect">
            <a:avLst/>
          </a:prstGeom>
        </p:spPr>
      </p:pic>
    </p:spTree>
    <p:extLst>
      <p:ext uri="{BB962C8B-B14F-4D97-AF65-F5344CB8AC3E}">
        <p14:creationId xmlns:p14="http://schemas.microsoft.com/office/powerpoint/2010/main" val="2429331121"/>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1087149" y="299763"/>
            <a:ext cx="8682755" cy="707578"/>
          </a:xfrm>
          <a:prstGeom prst="rect">
            <a:avLst/>
          </a:prstGeom>
          <a:noFill/>
        </p:spPr>
        <p:txBody>
          <a:bodyPr wrap="square" rtlCol="0" anchor="t">
            <a:noAutofit/>
          </a:bodyPr>
          <a:lstStyle/>
          <a:p>
            <a:r>
              <a:rPr lang="en-US" sz="4400" b="1" dirty="0">
                <a:solidFill>
                  <a:schemeClr val="bg1"/>
                </a:solidFill>
                <a:latin typeface="Arial"/>
                <a:cs typeface="Arial"/>
              </a:rPr>
              <a:t>NEXT STEPS</a:t>
            </a:r>
            <a:endParaRPr lang="en-US" dirty="0"/>
          </a:p>
        </p:txBody>
      </p:sp>
      <p:pic>
        <p:nvPicPr>
          <p:cNvPr id="2" name="Picture 1">
            <a:extLst>
              <a:ext uri="{FF2B5EF4-FFF2-40B4-BE49-F238E27FC236}">
                <a16:creationId xmlns:a16="http://schemas.microsoft.com/office/drawing/2014/main" id="{262D68D1-F9F0-46D2-819C-499DF5B313EE}"/>
              </a:ext>
            </a:extLst>
          </p:cNvPr>
          <p:cNvPicPr>
            <a:picLocks noChangeAspect="1"/>
          </p:cNvPicPr>
          <p:nvPr/>
        </p:nvPicPr>
        <p:blipFill>
          <a:blip r:embed="rId3"/>
          <a:stretch>
            <a:fillRect/>
          </a:stretch>
        </p:blipFill>
        <p:spPr>
          <a:xfrm>
            <a:off x="886266" y="1505243"/>
            <a:ext cx="10846190" cy="5402856"/>
          </a:xfrm>
          <a:prstGeom prst="rect">
            <a:avLst/>
          </a:prstGeom>
        </p:spPr>
      </p:pic>
    </p:spTree>
    <p:extLst>
      <p:ext uri="{BB962C8B-B14F-4D97-AF65-F5344CB8AC3E}">
        <p14:creationId xmlns:p14="http://schemas.microsoft.com/office/powerpoint/2010/main" val="8148640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86" y="0"/>
            <a:ext cx="12185114" cy="6858000"/>
          </a:xfrm>
          <a:prstGeom prst="rect">
            <a:avLst/>
          </a:prstGeom>
        </p:spPr>
      </p:pic>
      <p:sp>
        <p:nvSpPr>
          <p:cNvPr id="4" name="TextBox 3">
            <a:extLst>
              <a:ext uri="{FF2B5EF4-FFF2-40B4-BE49-F238E27FC236}">
                <a16:creationId xmlns:a16="http://schemas.microsoft.com/office/drawing/2014/main" id="{A6F44D72-59E2-4E3E-9406-AD03DFE3E3B8}"/>
              </a:ext>
            </a:extLst>
          </p:cNvPr>
          <p:cNvSpPr txBox="1"/>
          <p:nvPr/>
        </p:nvSpPr>
        <p:spPr>
          <a:xfrm>
            <a:off x="234743" y="299763"/>
            <a:ext cx="7097236" cy="707578"/>
          </a:xfrm>
          <a:prstGeom prst="rect">
            <a:avLst/>
          </a:prstGeom>
          <a:noFill/>
        </p:spPr>
        <p:txBody>
          <a:bodyPr wrap="square" rtlCol="0" anchor="t">
            <a:noAutofit/>
          </a:bodyPr>
          <a:lstStyle/>
          <a:p>
            <a:r>
              <a:rPr lang="en-US" sz="4400" b="1" dirty="0">
                <a:solidFill>
                  <a:schemeClr val="bg1"/>
                </a:solidFill>
                <a:latin typeface="Arial"/>
                <a:cs typeface="Arial"/>
              </a:rPr>
              <a:t>KEY DATES</a:t>
            </a:r>
            <a:endParaRPr lang="en-US" dirty="0"/>
          </a:p>
        </p:txBody>
      </p:sp>
      <p:graphicFrame>
        <p:nvGraphicFramePr>
          <p:cNvPr id="2" name="Table 2">
            <a:extLst>
              <a:ext uri="{FF2B5EF4-FFF2-40B4-BE49-F238E27FC236}">
                <a16:creationId xmlns:a16="http://schemas.microsoft.com/office/drawing/2014/main" id="{F2037363-B8E1-6709-499F-1D168A01B95D}"/>
              </a:ext>
            </a:extLst>
          </p:cNvPr>
          <p:cNvGraphicFramePr>
            <a:graphicFrameLocks noGrp="1"/>
          </p:cNvGraphicFramePr>
          <p:nvPr>
            <p:extLst>
              <p:ext uri="{D42A27DB-BD31-4B8C-83A1-F6EECF244321}">
                <p14:modId xmlns:p14="http://schemas.microsoft.com/office/powerpoint/2010/main" val="629477636"/>
              </p:ext>
            </p:extLst>
          </p:nvPr>
        </p:nvGraphicFramePr>
        <p:xfrm>
          <a:off x="1174376" y="2010584"/>
          <a:ext cx="9681882" cy="3554708"/>
        </p:xfrm>
        <a:graphic>
          <a:graphicData uri="http://schemas.openxmlformats.org/drawingml/2006/table">
            <a:tbl>
              <a:tblPr firstRow="1" bandRow="1">
                <a:tableStyleId>{5C22544A-7EE6-4342-B048-85BDC9FD1C3A}</a:tableStyleId>
              </a:tblPr>
              <a:tblGrid>
                <a:gridCol w="4840941">
                  <a:extLst>
                    <a:ext uri="{9D8B030D-6E8A-4147-A177-3AD203B41FA5}">
                      <a16:colId xmlns:a16="http://schemas.microsoft.com/office/drawing/2014/main" val="2986133303"/>
                    </a:ext>
                  </a:extLst>
                </a:gridCol>
                <a:gridCol w="4840941">
                  <a:extLst>
                    <a:ext uri="{9D8B030D-6E8A-4147-A177-3AD203B41FA5}">
                      <a16:colId xmlns:a16="http://schemas.microsoft.com/office/drawing/2014/main" val="98589260"/>
                    </a:ext>
                  </a:extLst>
                </a:gridCol>
              </a:tblGrid>
              <a:tr h="535888">
                <a:tc>
                  <a:txBody>
                    <a:bodyPr/>
                    <a:lstStyle/>
                    <a:p>
                      <a:pPr algn="ctr"/>
                      <a:r>
                        <a:rPr lang="en-US" sz="2400" dirty="0"/>
                        <a:t>Event</a:t>
                      </a:r>
                    </a:p>
                  </a:txBody>
                  <a:tcPr/>
                </a:tc>
                <a:tc>
                  <a:txBody>
                    <a:bodyPr/>
                    <a:lstStyle/>
                    <a:p>
                      <a:pPr algn="ctr"/>
                      <a:r>
                        <a:rPr lang="en-US" sz="2400" dirty="0"/>
                        <a:t>Dates</a:t>
                      </a:r>
                    </a:p>
                  </a:txBody>
                  <a:tcPr/>
                </a:tc>
                <a:extLst>
                  <a:ext uri="{0D108BD9-81ED-4DB2-BD59-A6C34878D82A}">
                    <a16:rowId xmlns:a16="http://schemas.microsoft.com/office/drawing/2014/main" val="3576365406"/>
                  </a:ext>
                </a:extLst>
              </a:tr>
              <a:tr h="4346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Black" charset="0"/>
                        </a:rPr>
                        <a:t>Orders Due</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Arial Black" charset="0"/>
                        </a:rPr>
                        <a:t>8/18/2023</a:t>
                      </a:r>
                      <a:endParaRPr lang="en-US" dirty="0"/>
                    </a:p>
                  </a:txBody>
                  <a:tcPr/>
                </a:tc>
                <a:extLst>
                  <a:ext uri="{0D108BD9-81ED-4DB2-BD59-A6C34878D82A}">
                    <a16:rowId xmlns:a16="http://schemas.microsoft.com/office/drawing/2014/main" val="3528776010"/>
                  </a:ext>
                </a:extLst>
              </a:tr>
              <a:tr h="434665">
                <a:tc>
                  <a:txBody>
                    <a:bodyPr/>
                    <a:lstStyle/>
                    <a:p>
                      <a:pPr algn="ctr"/>
                      <a:r>
                        <a:rPr lang="en-US" sz="1800" dirty="0">
                          <a:solidFill>
                            <a:schemeClr val="tx1"/>
                          </a:solidFill>
                          <a:latin typeface="Arial Black" charset="0"/>
                        </a:rPr>
                        <a:t>First Distribution</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Arial Black" charset="0"/>
                        </a:rPr>
                        <a:t>9/07/2023</a:t>
                      </a:r>
                      <a:endParaRPr lang="en-US" dirty="0"/>
                    </a:p>
                  </a:txBody>
                  <a:tcPr/>
                </a:tc>
                <a:extLst>
                  <a:ext uri="{0D108BD9-81ED-4DB2-BD59-A6C34878D82A}">
                    <a16:rowId xmlns:a16="http://schemas.microsoft.com/office/drawing/2014/main" val="2623082189"/>
                  </a:ext>
                </a:extLst>
              </a:tr>
              <a:tr h="4346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Black" charset="0"/>
                        </a:rPr>
                        <a:t>Warehouse open for more</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Arial Black" charset="0"/>
                        </a:rPr>
                        <a:t>Every Wednesday</a:t>
                      </a:r>
                      <a:endParaRPr lang="en-US" dirty="0"/>
                    </a:p>
                  </a:txBody>
                  <a:tcPr/>
                </a:tc>
                <a:extLst>
                  <a:ext uri="{0D108BD9-81ED-4DB2-BD59-A6C34878D82A}">
                    <a16:rowId xmlns:a16="http://schemas.microsoft.com/office/drawing/2014/main" val="2251782445"/>
                  </a:ext>
                </a:extLst>
              </a:tr>
              <a:tr h="4346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Arial Black" charset="0"/>
                        </a:rPr>
                        <a:t>Final Order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Arial Black" charset="0"/>
                        </a:rPr>
                        <a:t>(formerly known as Take Order)</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Arial Black" charset="0"/>
                        </a:rPr>
                        <a:t>10/10/23</a:t>
                      </a:r>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2681953247"/>
                  </a:ext>
                </a:extLst>
              </a:tr>
              <a:tr h="4346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Black" charset="0"/>
                        </a:rPr>
                        <a:t>Product return (up to 10%)</a:t>
                      </a:r>
                      <a:endParaRPr lang="en-US" dirty="0">
                        <a:latin typeface="Arial Black" panose="020B0A040201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Arial Black" charset="0"/>
                        </a:rPr>
                        <a:t>10/18/23</a:t>
                      </a:r>
                      <a:endParaRPr lang="en-US" dirty="0">
                        <a:latin typeface="Arial Black" panose="020B0A04020102020204" pitchFamily="34" charset="0"/>
                      </a:endParaRPr>
                    </a:p>
                  </a:txBody>
                  <a:tcPr/>
                </a:tc>
                <a:extLst>
                  <a:ext uri="{0D108BD9-81ED-4DB2-BD59-A6C34878D82A}">
                    <a16:rowId xmlns:a16="http://schemas.microsoft.com/office/drawing/2014/main" val="1696847268"/>
                  </a:ext>
                </a:extLst>
              </a:tr>
              <a:tr h="4346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Black" panose="020B0A04020102020204" pitchFamily="34" charset="0"/>
                        </a:rPr>
                        <a:t>Payment Due to council &amp; scout prizes can be submitted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Black" panose="020B0A04020102020204" pitchFamily="34" charset="0"/>
                        </a:rPr>
                        <a:t>11/15/23</a:t>
                      </a:r>
                    </a:p>
                  </a:txBody>
                  <a:tcPr/>
                </a:tc>
                <a:extLst>
                  <a:ext uri="{0D108BD9-81ED-4DB2-BD59-A6C34878D82A}">
                    <a16:rowId xmlns:a16="http://schemas.microsoft.com/office/drawing/2014/main" val="375704554"/>
                  </a:ext>
                </a:extLst>
              </a:tr>
            </a:tbl>
          </a:graphicData>
        </a:graphic>
      </p:graphicFrame>
    </p:spTree>
    <p:extLst>
      <p:ext uri="{BB962C8B-B14F-4D97-AF65-F5344CB8AC3E}">
        <p14:creationId xmlns:p14="http://schemas.microsoft.com/office/powerpoint/2010/main" val="13715393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pplication&#10;&#10;Description automatically generated with low confidence">
            <a:extLst>
              <a:ext uri="{FF2B5EF4-FFF2-40B4-BE49-F238E27FC236}">
                <a16:creationId xmlns:a16="http://schemas.microsoft.com/office/drawing/2014/main" id="{7100C843-1F6E-4D51-BF91-568C7D8E8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F803C4D-E47D-42AF-B215-25A2B9EBFE17}"/>
              </a:ext>
            </a:extLst>
          </p:cNvPr>
          <p:cNvSpPr txBox="1"/>
          <p:nvPr/>
        </p:nvSpPr>
        <p:spPr>
          <a:xfrm>
            <a:off x="234743" y="299763"/>
            <a:ext cx="6640190" cy="707578"/>
          </a:xfrm>
          <a:prstGeom prst="rect">
            <a:avLst/>
          </a:prstGeom>
          <a:noFill/>
        </p:spPr>
        <p:txBody>
          <a:bodyPr wrap="square" rtlCol="0">
            <a:noAutofit/>
          </a:bodyPr>
          <a:lstStyle/>
          <a:p>
            <a:r>
              <a:rPr lang="en-US" sz="4400" b="1" dirty="0">
                <a:solidFill>
                  <a:schemeClr val="bg1"/>
                </a:solidFill>
                <a:latin typeface="Helvetica" pitchFamily="2" charset="0"/>
              </a:rPr>
              <a:t>Steps to Success</a:t>
            </a:r>
          </a:p>
        </p:txBody>
      </p:sp>
      <p:sp>
        <p:nvSpPr>
          <p:cNvPr id="15" name="TextBox 14">
            <a:extLst>
              <a:ext uri="{FF2B5EF4-FFF2-40B4-BE49-F238E27FC236}">
                <a16:creationId xmlns:a16="http://schemas.microsoft.com/office/drawing/2014/main" id="{C42CEB71-589B-43EB-926D-0A0D87D2090A}"/>
              </a:ext>
            </a:extLst>
          </p:cNvPr>
          <p:cNvSpPr txBox="1"/>
          <p:nvPr/>
        </p:nvSpPr>
        <p:spPr>
          <a:xfrm>
            <a:off x="766679" y="1689646"/>
            <a:ext cx="10206122" cy="4816703"/>
          </a:xfrm>
          <a:prstGeom prst="rect">
            <a:avLst/>
          </a:prstGeom>
          <a:noFill/>
        </p:spPr>
        <p:txBody>
          <a:bodyPr wrap="square">
            <a:spAutoFit/>
          </a:bodyPr>
          <a:lstStyle/>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lang="en-US" sz="2200" dirty="0">
                <a:solidFill>
                  <a:prstClr val="black"/>
                </a:solidFill>
                <a:latin typeface="Calibri" panose="020F0502020204030204"/>
                <a:ea typeface="Calibri" panose="020F0502020204030204" pitchFamily="34" charset="0"/>
                <a:cs typeface="Helvetica" panose="020B0604020202020204" pitchFamily="34" charset="0"/>
              </a:rPr>
              <a:t>Attend a Trail’s End Webinar</a:t>
            </a:r>
          </a:p>
          <a:p>
            <a:pPr marL="914400" lvl="1" indent="-457200" fontAlgn="base">
              <a:buFont typeface="Arial" panose="020B0604020202020204" pitchFamily="34" charset="0"/>
              <a:buChar char="•"/>
              <a:defRPr/>
            </a:pPr>
            <a:r>
              <a:rPr lang="en-US" sz="2200" noProof="0" dirty="0">
                <a:solidFill>
                  <a:prstClr val="black"/>
                </a:solidFill>
                <a:latin typeface="Calibri" panose="020F0502020204030204"/>
                <a:cs typeface="Helvetica" panose="020B0604020202020204" pitchFamily="34" charset="0"/>
              </a:rPr>
              <a:t>Register at </a:t>
            </a:r>
            <a:r>
              <a:rPr lang="en-US" sz="2200" noProof="0" dirty="0">
                <a:solidFill>
                  <a:prstClr val="black"/>
                </a:solidFill>
                <a:latin typeface="Calibri" panose="020F0502020204030204"/>
                <a:cs typeface="Helvetica" panose="020B0604020202020204" pitchFamily="34" charset="0"/>
                <a:hlinkClick r:id="rId4"/>
              </a:rPr>
              <a:t>www.trails-end.com/webinars</a:t>
            </a:r>
            <a:endParaRPr lang="en-US" sz="2200" noProof="0" dirty="0">
              <a:solidFill>
                <a:prstClr val="black"/>
              </a:solidFill>
              <a:latin typeface="Calibri" panose="020F0502020204030204"/>
              <a:cs typeface="Helvetica" panose="020B0604020202020204" pitchFamily="34" charset="0"/>
            </a:endParaRP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lang="en-US" sz="2200" dirty="0">
                <a:solidFill>
                  <a:prstClr val="black"/>
                </a:solidFill>
                <a:latin typeface="Calibri" panose="020F0502020204030204"/>
              </a:rPr>
              <a:t>Build Your Plan</a:t>
            </a:r>
          </a:p>
          <a:p>
            <a:pPr marL="914400" lvl="1" indent="-457200" fontAlgn="base">
              <a:buFont typeface="Arial" panose="020B0604020202020204" pitchFamily="34" charset="0"/>
              <a:buChar char="•"/>
              <a:defRPr/>
            </a:pPr>
            <a:r>
              <a:rPr lang="en-US" sz="2200" dirty="0">
                <a:solidFill>
                  <a:prstClr val="black"/>
                </a:solidFill>
                <a:latin typeface="Calibri" panose="020F0502020204030204"/>
              </a:rPr>
              <a:t>Selling Methods</a:t>
            </a:r>
          </a:p>
          <a:p>
            <a:pPr marL="914400" lvl="1" indent="-457200" fontAlgn="base">
              <a:buFont typeface="Arial" panose="020B0604020202020204" pitchFamily="34" charset="0"/>
              <a:buChar char="•"/>
              <a:defRPr/>
            </a:pPr>
            <a:r>
              <a:rPr lang="en-US" sz="2200" dirty="0">
                <a:solidFill>
                  <a:prstClr val="black"/>
                </a:solidFill>
                <a:latin typeface="Calibri" panose="020F0502020204030204"/>
              </a:rPr>
              <a:t>Unit</a:t>
            </a:r>
            <a:r>
              <a:rPr kumimoji="0" lang="en-US" sz="2200" b="0" i="0" u="none" strike="noStrike" kern="1200" cap="none" spc="0" normalizeH="0" noProof="0" dirty="0">
                <a:ln>
                  <a:noFill/>
                </a:ln>
                <a:solidFill>
                  <a:prstClr val="black"/>
                </a:solidFill>
                <a:effectLst/>
                <a:uLnTx/>
                <a:uFillTx/>
                <a:latin typeface="Calibri" panose="020F0502020204030204"/>
              </a:rPr>
              <a:t> Incentives (Small trophies or medals)</a:t>
            </a:r>
          </a:p>
          <a:p>
            <a:pPr marL="914400" lvl="1" indent="-457200" fontAlgn="base">
              <a:buFont typeface="Arial" panose="020B0604020202020204" pitchFamily="34" charset="0"/>
              <a:buChar char="•"/>
              <a:defRPr/>
            </a:pPr>
            <a:r>
              <a:rPr lang="en-US" sz="2200" baseline="0" dirty="0">
                <a:solidFill>
                  <a:prstClr val="black"/>
                </a:solidFill>
                <a:latin typeface="Calibri" panose="020F0502020204030204"/>
              </a:rPr>
              <a:t>Communication</a:t>
            </a:r>
          </a:p>
          <a:p>
            <a:pPr marL="914400" lvl="1" indent="-457200" fontAlgn="base">
              <a:buFont typeface="Arial" panose="020B0604020202020204" pitchFamily="34" charset="0"/>
              <a:buChar char="•"/>
              <a:defRPr/>
            </a:pPr>
            <a:r>
              <a:rPr lang="en-US" sz="2200" dirty="0">
                <a:solidFill>
                  <a:prstClr val="black"/>
                </a:solidFill>
                <a:latin typeface="Calibri" panose="020F0502020204030204"/>
              </a:rPr>
              <a:t>Unit Kickoff</a:t>
            </a:r>
            <a:endParaRPr lang="en-US" sz="2200" baseline="0" dirty="0">
              <a:solidFill>
                <a:prstClr val="black"/>
              </a:solidFill>
              <a:latin typeface="Calibri" panose="020F0502020204030204"/>
            </a:endParaRPr>
          </a:p>
          <a:p>
            <a:pPr lvl="1" fontAlgn="base">
              <a:defRPr/>
            </a:pP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Invite Scouts to Register</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2200" b="0" i="0" u="none" strike="noStrike" kern="1200" cap="none" spc="0" normalizeH="0" baseline="0" noProof="0" dirty="0">
                <a:ln>
                  <a:noFill/>
                </a:ln>
                <a:solidFill>
                  <a:prstClr val="black"/>
                </a:solidFill>
                <a:effectLst/>
                <a:uLnTx/>
                <a:uFillTx/>
                <a:latin typeface="Calibri" panose="020F0502020204030204"/>
              </a:rPr>
              <a:t>Hold ‘High</a:t>
            </a:r>
            <a:r>
              <a:rPr kumimoji="0" lang="en-US" sz="2200" b="0" i="0" u="none" strike="noStrike" kern="1200" cap="none" spc="0" normalizeH="0" noProof="0" dirty="0">
                <a:ln>
                  <a:noFill/>
                </a:ln>
                <a:solidFill>
                  <a:prstClr val="black"/>
                </a:solidFill>
                <a:effectLst/>
                <a:uLnTx/>
                <a:uFillTx/>
                <a:latin typeface="Calibri" panose="020F0502020204030204"/>
              </a:rPr>
              <a:t> Energy’</a:t>
            </a:r>
            <a:r>
              <a:rPr kumimoji="0" lang="en-US" sz="2200" b="0" i="0" u="none" strike="noStrike" kern="1200" cap="none" spc="0" normalizeH="0" baseline="0" noProof="0" dirty="0">
                <a:ln>
                  <a:noFill/>
                </a:ln>
                <a:solidFill>
                  <a:prstClr val="black"/>
                </a:solidFill>
                <a:effectLst/>
                <a:uLnTx/>
                <a:uFillTx/>
                <a:latin typeface="Calibri" panose="020F0502020204030204"/>
              </a:rPr>
              <a:t> Unit Kickoff</a:t>
            </a:r>
          </a:p>
          <a:p>
            <a:pPr marL="914400" lvl="1" indent="-457200" fontAlgn="base">
              <a:buFont typeface="Arial" panose="020B0604020202020204" pitchFamily="34" charset="0"/>
              <a:buChar char="•"/>
              <a:defRPr/>
            </a:pPr>
            <a:r>
              <a:rPr lang="en-US" sz="2200" dirty="0">
                <a:solidFill>
                  <a:prstClr val="black"/>
                </a:solidFill>
                <a:latin typeface="Calibri" panose="020F0502020204030204"/>
              </a:rPr>
              <a:t>Present </a:t>
            </a:r>
            <a:r>
              <a:rPr kumimoji="0" lang="en-US" sz="2200" b="0" i="0" u="none" strike="noStrike" kern="1200" cap="none" spc="0" normalizeH="0" baseline="0" noProof="0" dirty="0">
                <a:ln>
                  <a:noFill/>
                </a:ln>
                <a:solidFill>
                  <a:prstClr val="black"/>
                </a:solidFill>
                <a:effectLst/>
                <a:uLnTx/>
                <a:uFillTx/>
                <a:latin typeface="Calibri" panose="020F0502020204030204"/>
              </a:rPr>
              <a:t>2023 Program</a:t>
            </a:r>
            <a:r>
              <a:rPr kumimoji="0" lang="en-US" sz="2200" b="0" i="0" u="none" strike="noStrike" kern="1200" cap="none" spc="0" normalizeH="0" noProof="0" dirty="0">
                <a:ln>
                  <a:noFill/>
                </a:ln>
                <a:solidFill>
                  <a:prstClr val="black"/>
                </a:solidFill>
                <a:effectLst/>
                <a:uLnTx/>
                <a:uFillTx/>
                <a:latin typeface="Calibri" panose="020F0502020204030204"/>
              </a:rPr>
              <a:t> Plan and Budget</a:t>
            </a:r>
          </a:p>
          <a:p>
            <a:pPr marL="914400" lvl="1" indent="-457200" fontAlgn="base">
              <a:buFont typeface="Arial" panose="020B0604020202020204" pitchFamily="34" charset="0"/>
              <a:buChar char="•"/>
              <a:defRPr/>
            </a:pPr>
            <a:r>
              <a:rPr kumimoji="0" lang="en-US" sz="2200" b="0" i="0" u="none" strike="noStrike" kern="1200" cap="none" spc="0" normalizeH="0" baseline="0" noProof="0" dirty="0">
                <a:ln>
                  <a:noFill/>
                </a:ln>
                <a:solidFill>
                  <a:prstClr val="black"/>
                </a:solidFill>
                <a:effectLst/>
                <a:uLnTx/>
                <a:uFillTx/>
                <a:latin typeface="Calibri" panose="020F0502020204030204"/>
              </a:rPr>
              <a:t>Parent Buy-In</a:t>
            </a:r>
          </a:p>
          <a:p>
            <a:pPr marL="914400" lvl="1" indent="-457200" fontAlgn="base">
              <a:buFont typeface="Arial" panose="020B0604020202020204" pitchFamily="34" charset="0"/>
              <a:buChar char="•"/>
              <a:defRPr/>
            </a:pPr>
            <a:r>
              <a:rPr lang="en-US" sz="2200" dirty="0">
                <a:solidFill>
                  <a:prstClr val="black"/>
                </a:solidFill>
                <a:latin typeface="Calibri" panose="020F0502020204030204"/>
              </a:rPr>
              <a:t>Scout Training</a:t>
            </a:r>
          </a:p>
          <a:p>
            <a:pPr marL="914400" lvl="1" indent="-457200" fontAlgn="base">
              <a:buFont typeface="Arial" panose="020B0604020202020204" pitchFamily="34" charset="0"/>
              <a:buChar char="•"/>
              <a:defRPr/>
            </a:pPr>
            <a:r>
              <a:rPr lang="en-US" sz="2200" noProof="0" dirty="0">
                <a:solidFill>
                  <a:prstClr val="black"/>
                </a:solidFill>
                <a:latin typeface="Calibri" panose="020F0502020204030204"/>
              </a:rPr>
              <a:t>All Scouts Registered on Trail’s End App.</a:t>
            </a:r>
            <a:endParaRPr kumimoji="0" lang="en-US" sz="2200" b="0" i="0" u="none" strike="noStrike" kern="1200" cap="none" spc="0" normalizeH="0" baseline="0" noProof="0" dirty="0">
              <a:ln>
                <a:noFill/>
              </a:ln>
              <a:solidFill>
                <a:prstClr val="black"/>
              </a:solidFill>
              <a:effectLst/>
              <a:uLnTx/>
              <a:uFillTx/>
              <a:latin typeface="Calibri" panose="020F0502020204030204"/>
            </a:endParaRPr>
          </a:p>
        </p:txBody>
      </p:sp>
      <p:pic>
        <p:nvPicPr>
          <p:cNvPr id="3" name="Picture 2">
            <a:extLst>
              <a:ext uri="{FF2B5EF4-FFF2-40B4-BE49-F238E27FC236}">
                <a16:creationId xmlns:a16="http://schemas.microsoft.com/office/drawing/2014/main" id="{5277B711-3273-4516-A9E9-6BEB637F748C}"/>
              </a:ext>
            </a:extLst>
          </p:cNvPr>
          <p:cNvPicPr>
            <a:picLocks noChangeAspect="1"/>
          </p:cNvPicPr>
          <p:nvPr/>
        </p:nvPicPr>
        <p:blipFill rotWithShape="1">
          <a:blip r:embed="rId5"/>
          <a:srcRect l="33476" b="21057"/>
          <a:stretch/>
        </p:blipFill>
        <p:spPr>
          <a:xfrm>
            <a:off x="7089498" y="2600295"/>
            <a:ext cx="4745092" cy="2988916"/>
          </a:xfrm>
          <a:prstGeom prst="rect">
            <a:avLst/>
          </a:prstGeom>
          <a:effectLst>
            <a:outerShdw blurRad="63500" sx="102000" sy="102000" algn="ctr" rotWithShape="0">
              <a:prstClr val="black">
                <a:alpha val="40000"/>
              </a:prstClr>
            </a:outerShdw>
          </a:effectLst>
        </p:spPr>
      </p:pic>
      <p:pic>
        <p:nvPicPr>
          <p:cNvPr id="1028" name="Picture 4" descr="Free Bow And Arrow Transparent Background, Download Free Bow And Arrow  Transparent Background png images, Free ClipArts on Clipart Library">
            <a:extLst>
              <a:ext uri="{FF2B5EF4-FFF2-40B4-BE49-F238E27FC236}">
                <a16:creationId xmlns:a16="http://schemas.microsoft.com/office/drawing/2014/main" id="{EFFA3D7B-04E9-4982-9377-C1275FA796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780128">
            <a:off x="3598095" y="2889007"/>
            <a:ext cx="4177982" cy="143212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4707686-B84C-4ECF-A12E-57C0176A4C6C}"/>
              </a:ext>
            </a:extLst>
          </p:cNvPr>
          <p:cNvSpPr txBox="1"/>
          <p:nvPr/>
        </p:nvSpPr>
        <p:spPr>
          <a:xfrm>
            <a:off x="7297381" y="2028310"/>
            <a:ext cx="432932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n-ea"/>
                <a:cs typeface="Arial" panose="020B0604020202020204" pitchFamily="34" charset="0"/>
              </a:rPr>
              <a:t>LEADER PORTAL</a:t>
            </a:r>
          </a:p>
        </p:txBody>
      </p:sp>
    </p:spTree>
    <p:extLst>
      <p:ext uri="{BB962C8B-B14F-4D97-AF65-F5344CB8AC3E}">
        <p14:creationId xmlns:p14="http://schemas.microsoft.com/office/powerpoint/2010/main" val="34488924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pplication&#10;&#10;Description automatically generated with low confidence">
            <a:extLst>
              <a:ext uri="{FF2B5EF4-FFF2-40B4-BE49-F238E27FC236}">
                <a16:creationId xmlns:a16="http://schemas.microsoft.com/office/drawing/2014/main" id="{6E219143-D814-419F-9EE8-534C7104B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209E220A-044A-435C-9184-FD68547F6DFA}"/>
              </a:ext>
            </a:extLst>
          </p:cNvPr>
          <p:cNvSpPr/>
          <p:nvPr/>
        </p:nvSpPr>
        <p:spPr>
          <a:xfrm>
            <a:off x="-288762" y="2622025"/>
            <a:ext cx="3310799" cy="400110"/>
          </a:xfrm>
          <a:prstGeom prst="rect">
            <a:avLst/>
          </a:prstGeom>
        </p:spPr>
        <p:txBody>
          <a:bodyPr wrap="square">
            <a:spAutoFit/>
          </a:bodyPr>
          <a:lstStyle/>
          <a:p>
            <a:pPr algn="ctr">
              <a:defRPr/>
            </a:pPr>
            <a:r>
              <a:rPr lang="en-US" sz="2000" b="1" dirty="0">
                <a:solidFill>
                  <a:prstClr val="white"/>
                </a:solidFill>
                <a:latin typeface="Calibri" panose="020F0502020204030204"/>
              </a:rPr>
              <a:t>Agenda</a:t>
            </a:r>
          </a:p>
        </p:txBody>
      </p:sp>
      <p:sp>
        <p:nvSpPr>
          <p:cNvPr id="35" name="TextBox 34">
            <a:extLst>
              <a:ext uri="{FF2B5EF4-FFF2-40B4-BE49-F238E27FC236}">
                <a16:creationId xmlns:a16="http://schemas.microsoft.com/office/drawing/2014/main" id="{A34DB282-E84A-49E0-AF67-E639EF431E4F}"/>
              </a:ext>
            </a:extLst>
          </p:cNvPr>
          <p:cNvSpPr txBox="1"/>
          <p:nvPr/>
        </p:nvSpPr>
        <p:spPr>
          <a:xfrm>
            <a:off x="-306914" y="5653091"/>
            <a:ext cx="2388637" cy="307777"/>
          </a:xfrm>
          <a:prstGeom prst="rect">
            <a:avLst/>
          </a:prstGeom>
          <a:noFill/>
        </p:spPr>
        <p:txBody>
          <a:bodyPr wrap="square" rtlCol="0">
            <a:spAutoFit/>
          </a:bodyPr>
          <a:lstStyle/>
          <a:p>
            <a:pPr algn="ctr">
              <a:defRPr/>
            </a:pPr>
            <a:r>
              <a:rPr lang="en-US" sz="1400" b="1" dirty="0">
                <a:solidFill>
                  <a:prstClr val="white"/>
                </a:solidFill>
                <a:latin typeface="Calibri" panose="020F0502020204030204"/>
              </a:rPr>
              <a:t>Products</a:t>
            </a:r>
          </a:p>
        </p:txBody>
      </p:sp>
      <p:sp>
        <p:nvSpPr>
          <p:cNvPr id="10" name="Shape 261">
            <a:extLst>
              <a:ext uri="{FF2B5EF4-FFF2-40B4-BE49-F238E27FC236}">
                <a16:creationId xmlns:a16="http://schemas.microsoft.com/office/drawing/2014/main" id="{77B8BDA1-C93B-43CA-825A-576F88528E19}"/>
              </a:ext>
            </a:extLst>
          </p:cNvPr>
          <p:cNvSpPr/>
          <p:nvPr/>
        </p:nvSpPr>
        <p:spPr>
          <a:xfrm>
            <a:off x="668391" y="2237752"/>
            <a:ext cx="11092199" cy="3561950"/>
          </a:xfrm>
          <a:prstGeom prst="rect">
            <a:avLst/>
          </a:prstGeom>
          <a:ln w="12700">
            <a:miter lim="400000"/>
          </a:ln>
          <a:extLst>
            <a:ext uri="{C572A759-6A51-4108-AA02-DFA0A04FC94B}">
              <ma14:wrappingTextBoxFlag xmlns="" xmlns:ma14="http://schemas.microsoft.com/office/mac/drawingml/2011/main" val="1"/>
            </a:ext>
          </a:extLst>
        </p:spPr>
        <p:txBody>
          <a:bodyPr wrap="square" lIns="50775" tIns="50775" rIns="50775" bIns="50775" anchor="ctr">
            <a:spAutoFit/>
          </a:bodyPr>
          <a:lstStyle/>
          <a:p>
            <a:pPr marL="0" marR="0" lvl="0" indent="0" algn="ctr" defTabSz="825046" rtl="0" eaLnBrk="1" fontAlgn="auto" latinLnBrk="0" hangingPunct="1">
              <a:lnSpc>
                <a:spcPct val="80000"/>
              </a:lnSpc>
              <a:spcBef>
                <a:spcPts val="0"/>
              </a:spcBef>
              <a:spcAft>
                <a:spcPts val="0"/>
              </a:spcAft>
              <a:buClrTx/>
              <a:buSzTx/>
              <a:buFontTx/>
              <a:buNone/>
              <a:tabLst/>
              <a:defRPr sz="1800"/>
            </a:pPr>
            <a:r>
              <a:rPr lang="en-US" sz="4000" b="1" i="1" kern="0" dirty="0">
                <a:solidFill>
                  <a:srgbClr val="000000"/>
                </a:solidFill>
                <a:ea typeface="Helvetica Neue Condensed Black" charset="0"/>
                <a:cs typeface="Helvetica" panose="020B0604020202020204" pitchFamily="34" charset="0"/>
                <a:sym typeface="BebasNeueRegular"/>
              </a:rPr>
              <a:t>Visit the link below to get your Unit signed up today to learn more about the 2022 Popcorn Sale!</a:t>
            </a:r>
          </a:p>
          <a:p>
            <a:pPr lvl="0" algn="ctr" defTabSz="825046">
              <a:lnSpc>
                <a:spcPct val="80000"/>
              </a:lnSpc>
              <a:defRPr sz="1800"/>
            </a:pPr>
            <a:endParaRPr lang="en-US" sz="4000" b="1" i="1" kern="0" dirty="0">
              <a:solidFill>
                <a:srgbClr val="000000"/>
              </a:solidFill>
              <a:ea typeface="Helvetica Neue Condensed Black" charset="0"/>
              <a:cs typeface="Helvetica" panose="020B0604020202020204" pitchFamily="34" charset="0"/>
              <a:sym typeface="BebasNeueRegular"/>
              <a:hlinkClick r:id="rId4"/>
            </a:endParaRPr>
          </a:p>
          <a:p>
            <a:pPr lvl="0" algn="ctr" defTabSz="825046">
              <a:lnSpc>
                <a:spcPct val="80000"/>
              </a:lnSpc>
              <a:defRPr sz="1800"/>
            </a:pPr>
            <a:r>
              <a:rPr lang="en-US" sz="4000" b="1" i="1" kern="0" dirty="0">
                <a:solidFill>
                  <a:srgbClr val="000000"/>
                </a:solidFill>
                <a:ea typeface="Helvetica Neue Condensed Black" charset="0"/>
                <a:cs typeface="Helvetica" panose="020B0604020202020204" pitchFamily="34" charset="0"/>
                <a:sym typeface="BebasNeueRegular"/>
                <a:hlinkClick r:id="rId5"/>
              </a:rPr>
              <a:t>www.trails-end.com/unit-registration</a:t>
            </a:r>
            <a:endParaRPr lang="en-US" sz="4000" b="1" i="1" kern="0" dirty="0">
              <a:solidFill>
                <a:srgbClr val="000000"/>
              </a:solidFill>
              <a:ea typeface="Helvetica Neue Condensed Black" charset="0"/>
              <a:cs typeface="Helvetica" panose="020B0604020202020204" pitchFamily="34" charset="0"/>
              <a:sym typeface="BebasNeueRegular"/>
            </a:endParaRPr>
          </a:p>
          <a:p>
            <a:pPr lvl="0" algn="ctr" defTabSz="825046">
              <a:lnSpc>
                <a:spcPct val="80000"/>
              </a:lnSpc>
              <a:defRPr sz="1800"/>
            </a:pPr>
            <a:endParaRPr lang="en-US" sz="4000" b="1" i="1" kern="0" dirty="0">
              <a:solidFill>
                <a:srgbClr val="000000"/>
              </a:solidFill>
              <a:ea typeface="Helvetica Neue Condensed Black" charset="0"/>
              <a:cs typeface="Helvetica" panose="020B0604020202020204" pitchFamily="34" charset="0"/>
              <a:sym typeface="BebasNeueRegular"/>
            </a:endParaRPr>
          </a:p>
          <a:p>
            <a:pPr algn="ctr" defTabSz="825046">
              <a:lnSpc>
                <a:spcPct val="80000"/>
              </a:lnSpc>
              <a:defRPr sz="1800"/>
            </a:pPr>
            <a:r>
              <a:rPr lang="en-US" sz="4000" b="1" i="1" kern="0" dirty="0">
                <a:solidFill>
                  <a:srgbClr val="000000"/>
                </a:solidFill>
                <a:ea typeface="Helvetica Neue Condensed Black" charset="0"/>
                <a:cs typeface="Helvetica" panose="020B0604020202020204" pitchFamily="34" charset="0"/>
                <a:sym typeface="BebasNeueRegular"/>
                <a:hlinkClick r:id="rId6"/>
              </a:rPr>
              <a:t>www.trails-end.com/webinar</a:t>
            </a:r>
            <a:endParaRPr lang="en-US" sz="4000" b="1" i="1" kern="0" dirty="0">
              <a:solidFill>
                <a:srgbClr val="000000"/>
              </a:solidFill>
              <a:ea typeface="Helvetica Neue Condensed Black" charset="0"/>
              <a:cs typeface="Helvetica" panose="020B0604020202020204" pitchFamily="34" charset="0"/>
              <a:sym typeface="BebasNeueRegular"/>
            </a:endParaRPr>
          </a:p>
          <a:p>
            <a:pPr lvl="0" algn="ctr" defTabSz="825046">
              <a:lnSpc>
                <a:spcPct val="80000"/>
              </a:lnSpc>
              <a:defRPr sz="1800"/>
            </a:pPr>
            <a:endParaRPr lang="en-US" sz="4000" b="1" i="1" kern="0" dirty="0">
              <a:solidFill>
                <a:srgbClr val="000000"/>
              </a:solidFill>
              <a:ea typeface="Helvetica Neue Condensed Black" charset="0"/>
              <a:cs typeface="Helvetica" panose="020B0604020202020204" pitchFamily="34" charset="0"/>
              <a:sym typeface="BebasNeueRegular"/>
            </a:endParaRPr>
          </a:p>
        </p:txBody>
      </p:sp>
      <p:sp>
        <p:nvSpPr>
          <p:cNvPr id="8" name="TextBox 7">
            <a:extLst>
              <a:ext uri="{FF2B5EF4-FFF2-40B4-BE49-F238E27FC236}">
                <a16:creationId xmlns:a16="http://schemas.microsoft.com/office/drawing/2014/main" id="{1D4FA39C-2F77-46A0-9EDE-328DA51C35C8}"/>
              </a:ext>
            </a:extLst>
          </p:cNvPr>
          <p:cNvSpPr txBox="1"/>
          <p:nvPr/>
        </p:nvSpPr>
        <p:spPr>
          <a:xfrm>
            <a:off x="234743" y="299763"/>
            <a:ext cx="6640190" cy="707578"/>
          </a:xfrm>
          <a:prstGeom prst="rect">
            <a:avLst/>
          </a:prstGeom>
          <a:noFill/>
        </p:spPr>
        <p:txBody>
          <a:bodyPr wrap="square" rtlCol="0">
            <a:noAutofit/>
          </a:bodyPr>
          <a:lstStyle/>
          <a:p>
            <a:r>
              <a:rPr lang="en-US" sz="4400" b="1" dirty="0">
                <a:solidFill>
                  <a:schemeClr val="bg1"/>
                </a:solidFill>
                <a:latin typeface="Helvetica" pitchFamily="2" charset="0"/>
              </a:rPr>
              <a:t>Register Now</a:t>
            </a:r>
          </a:p>
        </p:txBody>
      </p:sp>
    </p:spTree>
    <p:extLst>
      <p:ext uri="{BB962C8B-B14F-4D97-AF65-F5344CB8AC3E}">
        <p14:creationId xmlns:p14="http://schemas.microsoft.com/office/powerpoint/2010/main" val="10550579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pplication&#10;&#10;Description automatically generated with low confidence">
            <a:extLst>
              <a:ext uri="{FF2B5EF4-FFF2-40B4-BE49-F238E27FC236}">
                <a16:creationId xmlns:a16="http://schemas.microsoft.com/office/drawing/2014/main" id="{6E219143-D814-419F-9EE8-534C7104B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209E220A-044A-435C-9184-FD68547F6DFA}"/>
              </a:ext>
            </a:extLst>
          </p:cNvPr>
          <p:cNvSpPr/>
          <p:nvPr/>
        </p:nvSpPr>
        <p:spPr>
          <a:xfrm>
            <a:off x="-288762" y="2622025"/>
            <a:ext cx="3310799" cy="400110"/>
          </a:xfrm>
          <a:prstGeom prst="rect">
            <a:avLst/>
          </a:prstGeom>
        </p:spPr>
        <p:txBody>
          <a:bodyPr wrap="square">
            <a:spAutoFit/>
          </a:bodyPr>
          <a:lstStyle/>
          <a:p>
            <a:pPr algn="ctr">
              <a:defRPr/>
            </a:pPr>
            <a:r>
              <a:rPr lang="en-US" sz="2000" b="1" dirty="0">
                <a:solidFill>
                  <a:prstClr val="white"/>
                </a:solidFill>
                <a:latin typeface="Calibri" panose="020F0502020204030204"/>
              </a:rPr>
              <a:t>Agenda</a:t>
            </a:r>
          </a:p>
        </p:txBody>
      </p:sp>
      <p:sp>
        <p:nvSpPr>
          <p:cNvPr id="35" name="TextBox 34">
            <a:extLst>
              <a:ext uri="{FF2B5EF4-FFF2-40B4-BE49-F238E27FC236}">
                <a16:creationId xmlns:a16="http://schemas.microsoft.com/office/drawing/2014/main" id="{A34DB282-E84A-49E0-AF67-E639EF431E4F}"/>
              </a:ext>
            </a:extLst>
          </p:cNvPr>
          <p:cNvSpPr txBox="1"/>
          <p:nvPr/>
        </p:nvSpPr>
        <p:spPr>
          <a:xfrm>
            <a:off x="-306914" y="5653091"/>
            <a:ext cx="2388637" cy="307777"/>
          </a:xfrm>
          <a:prstGeom prst="rect">
            <a:avLst/>
          </a:prstGeom>
          <a:noFill/>
        </p:spPr>
        <p:txBody>
          <a:bodyPr wrap="square" rtlCol="0">
            <a:spAutoFit/>
          </a:bodyPr>
          <a:lstStyle/>
          <a:p>
            <a:pPr algn="ctr">
              <a:defRPr/>
            </a:pPr>
            <a:r>
              <a:rPr lang="en-US" sz="1400" b="1" dirty="0">
                <a:solidFill>
                  <a:prstClr val="white"/>
                </a:solidFill>
                <a:latin typeface="Calibri" panose="020F0502020204030204"/>
              </a:rPr>
              <a:t>Products</a:t>
            </a:r>
          </a:p>
        </p:txBody>
      </p:sp>
      <p:sp>
        <p:nvSpPr>
          <p:cNvPr id="8" name="TextBox 7">
            <a:extLst>
              <a:ext uri="{FF2B5EF4-FFF2-40B4-BE49-F238E27FC236}">
                <a16:creationId xmlns:a16="http://schemas.microsoft.com/office/drawing/2014/main" id="{D5DEDD4B-D323-4954-BEA4-A2D633CB334A}"/>
              </a:ext>
            </a:extLst>
          </p:cNvPr>
          <p:cNvSpPr txBox="1"/>
          <p:nvPr/>
        </p:nvSpPr>
        <p:spPr>
          <a:xfrm>
            <a:off x="234743" y="299763"/>
            <a:ext cx="7851982" cy="707578"/>
          </a:xfrm>
          <a:prstGeom prst="rect">
            <a:avLst/>
          </a:prstGeom>
          <a:noFill/>
        </p:spPr>
        <p:txBody>
          <a:bodyPr wrap="square" rtlCol="0">
            <a:noAutofit/>
          </a:bodyPr>
          <a:lstStyle/>
          <a:p>
            <a:r>
              <a:rPr lang="en-US" sz="4400" b="1" dirty="0">
                <a:solidFill>
                  <a:schemeClr val="bg1"/>
                </a:solidFill>
                <a:latin typeface="Helvetica" pitchFamily="2" charset="0"/>
              </a:rPr>
              <a:t>Register for a Webinar</a:t>
            </a:r>
          </a:p>
        </p:txBody>
      </p:sp>
      <p:pic>
        <p:nvPicPr>
          <p:cNvPr id="3" name="Picture 2">
            <a:extLst>
              <a:ext uri="{FF2B5EF4-FFF2-40B4-BE49-F238E27FC236}">
                <a16:creationId xmlns:a16="http://schemas.microsoft.com/office/drawing/2014/main" id="{D292DDB6-E8A1-0A65-C80E-5D5338A9F9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32588"/>
            <a:ext cx="12192000" cy="5725175"/>
          </a:xfrm>
          <a:prstGeom prst="rect">
            <a:avLst/>
          </a:prstGeom>
        </p:spPr>
      </p:pic>
    </p:spTree>
    <p:extLst>
      <p:ext uri="{BB962C8B-B14F-4D97-AF65-F5344CB8AC3E}">
        <p14:creationId xmlns:p14="http://schemas.microsoft.com/office/powerpoint/2010/main" val="24854475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4563F22F-055F-43E1-978C-D7829F318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407167D-CE3B-4F86-BB97-20F9374ED6EC}"/>
              </a:ext>
            </a:extLst>
          </p:cNvPr>
          <p:cNvSpPr txBox="1"/>
          <p:nvPr/>
        </p:nvSpPr>
        <p:spPr>
          <a:xfrm>
            <a:off x="334438" y="664749"/>
            <a:ext cx="5849257" cy="749951"/>
          </a:xfrm>
          <a:prstGeom prst="rect">
            <a:avLst/>
          </a:prstGeom>
          <a:noFill/>
        </p:spPr>
        <p:txBody>
          <a:bodyPr wrap="square" rtlCol="0">
            <a:noAutofit/>
          </a:bodyPr>
          <a:lstStyle/>
          <a:p>
            <a:pPr algn="ctr"/>
            <a:r>
              <a:rPr lang="en-US" sz="4800" b="1" dirty="0">
                <a:solidFill>
                  <a:schemeClr val="bg1"/>
                </a:solidFill>
              </a:rPr>
              <a:t>Questions?</a:t>
            </a:r>
          </a:p>
          <a:p>
            <a:pPr algn="ctr"/>
            <a:r>
              <a:rPr lang="en-US" sz="4800" b="1" dirty="0">
                <a:solidFill>
                  <a:schemeClr val="bg1"/>
                </a:solidFill>
              </a:rPr>
              <a:t>Comments?</a:t>
            </a:r>
          </a:p>
        </p:txBody>
      </p:sp>
      <p:pic>
        <p:nvPicPr>
          <p:cNvPr id="3" name="Picture 2" descr="Icon&#10;&#10;Description automatically generated">
            <a:extLst>
              <a:ext uri="{FF2B5EF4-FFF2-40B4-BE49-F238E27FC236}">
                <a16:creationId xmlns:a16="http://schemas.microsoft.com/office/drawing/2014/main" id="{0BAFBF7A-A4F3-4144-A822-59625D2E35C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849395" y="2589696"/>
            <a:ext cx="2438400" cy="3048000"/>
          </a:xfrm>
          <a:prstGeom prst="rect">
            <a:avLst/>
          </a:prstGeom>
        </p:spPr>
      </p:pic>
      <p:sp>
        <p:nvSpPr>
          <p:cNvPr id="5" name="TextBox 4">
            <a:extLst>
              <a:ext uri="{FF2B5EF4-FFF2-40B4-BE49-F238E27FC236}">
                <a16:creationId xmlns:a16="http://schemas.microsoft.com/office/drawing/2014/main" id="{CDFD4568-B03D-4B4D-90DF-55F63125EAD0}"/>
              </a:ext>
            </a:extLst>
          </p:cNvPr>
          <p:cNvSpPr txBox="1"/>
          <p:nvPr/>
        </p:nvSpPr>
        <p:spPr>
          <a:xfrm>
            <a:off x="0" y="6443360"/>
            <a:ext cx="2438400" cy="369332"/>
          </a:xfrm>
          <a:prstGeom prst="rect">
            <a:avLst/>
          </a:prstGeom>
          <a:noFill/>
        </p:spPr>
        <p:txBody>
          <a:bodyPr wrap="square" rtlCol="0">
            <a:spAutoFit/>
          </a:bodyPr>
          <a:lstStyle/>
          <a:p>
            <a:r>
              <a:rPr lang="en-US" sz="900" dirty="0">
                <a:hlinkClick r:id="rId5" tooltip="http://www.weightymatters.ca/2010/05/most-important-questions-you-could-ask.html"/>
              </a:rPr>
              <a:t>This Photo</a:t>
            </a:r>
            <a:r>
              <a:rPr lang="en-US" sz="900" dirty="0"/>
              <a:t> by Unknown Author is licensed under </a:t>
            </a:r>
            <a:r>
              <a:rPr lang="en-US" sz="900" dirty="0">
                <a:hlinkClick r:id="rId6" tooltip="https://creativecommons.org/licenses/by-nc-nd/3.0/"/>
              </a:rPr>
              <a:t>CC BY-NC-ND</a:t>
            </a:r>
            <a:endParaRPr lang="en-US" sz="900" dirty="0"/>
          </a:p>
        </p:txBody>
      </p:sp>
    </p:spTree>
    <p:extLst>
      <p:ext uri="{BB962C8B-B14F-4D97-AF65-F5344CB8AC3E}">
        <p14:creationId xmlns:p14="http://schemas.microsoft.com/office/powerpoint/2010/main" val="21864312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4563F22F-055F-43E1-978C-D7829F318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407167D-CE3B-4F86-BB97-20F9374ED6EC}"/>
              </a:ext>
            </a:extLst>
          </p:cNvPr>
          <p:cNvSpPr txBox="1"/>
          <p:nvPr/>
        </p:nvSpPr>
        <p:spPr>
          <a:xfrm>
            <a:off x="149087" y="2998646"/>
            <a:ext cx="5849257" cy="749951"/>
          </a:xfrm>
          <a:prstGeom prst="rect">
            <a:avLst/>
          </a:prstGeom>
          <a:noFill/>
        </p:spPr>
        <p:txBody>
          <a:bodyPr wrap="square" rtlCol="0">
            <a:noAutofit/>
          </a:bodyPr>
          <a:lstStyle/>
          <a:p>
            <a:pPr algn="ctr"/>
            <a:r>
              <a:rPr lang="en-US" sz="4800" b="1" dirty="0">
                <a:solidFill>
                  <a:schemeClr val="bg1"/>
                </a:solidFill>
              </a:rPr>
              <a:t>THANK YOU!</a:t>
            </a:r>
          </a:p>
        </p:txBody>
      </p:sp>
    </p:spTree>
    <p:extLst>
      <p:ext uri="{BB962C8B-B14F-4D97-AF65-F5344CB8AC3E}">
        <p14:creationId xmlns:p14="http://schemas.microsoft.com/office/powerpoint/2010/main" val="3155532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234742" y="299763"/>
            <a:ext cx="8682755" cy="707578"/>
          </a:xfrm>
          <a:prstGeom prst="rect">
            <a:avLst/>
          </a:prstGeom>
          <a:noFill/>
        </p:spPr>
        <p:txBody>
          <a:bodyPr wrap="square" rtlCol="0" anchor="t">
            <a:noAutofit/>
          </a:bodyPr>
          <a:lstStyle/>
          <a:p>
            <a:r>
              <a:rPr lang="en-US" sz="3600" b="1" dirty="0">
                <a:solidFill>
                  <a:schemeClr val="bg1"/>
                </a:solidFill>
                <a:latin typeface="Arial"/>
                <a:cs typeface="Arial"/>
              </a:rPr>
              <a:t>STEP ONE- BUILD YOUR PLAN</a:t>
            </a:r>
            <a:endParaRPr lang="en-US" sz="3600" dirty="0"/>
          </a:p>
        </p:txBody>
      </p:sp>
      <p:sp>
        <p:nvSpPr>
          <p:cNvPr id="5" name="Text Placeholder 3">
            <a:extLst>
              <a:ext uri="{FF2B5EF4-FFF2-40B4-BE49-F238E27FC236}">
                <a16:creationId xmlns:a16="http://schemas.microsoft.com/office/drawing/2014/main" id="{21C0A8FE-4ED7-408F-A863-4E8EA59D44A3}"/>
              </a:ext>
            </a:extLst>
          </p:cNvPr>
          <p:cNvSpPr txBox="1">
            <a:spLocks/>
          </p:cNvSpPr>
          <p:nvPr/>
        </p:nvSpPr>
        <p:spPr>
          <a:xfrm>
            <a:off x="6300439" y="1757143"/>
            <a:ext cx="5621694" cy="4351054"/>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600"/>
              </a:spcBef>
            </a:pPr>
            <a:r>
              <a:rPr lang="en-US" sz="2600" dirty="0">
                <a:latin typeface="Arial" panose="020B0604020202020204" pitchFamily="34" charset="0"/>
                <a:cs typeface="Arial" panose="020B0604020202020204" pitchFamily="34" charset="0"/>
              </a:rPr>
              <a:t>Why is your unit selling popcorn?</a:t>
            </a:r>
          </a:p>
          <a:p>
            <a:pPr>
              <a:spcBef>
                <a:spcPts val="1600"/>
              </a:spcBef>
            </a:pPr>
            <a:r>
              <a:rPr lang="en-US" sz="2600" dirty="0">
                <a:latin typeface="Arial" panose="020B0604020202020204" pitchFamily="34" charset="0"/>
                <a:cs typeface="Arial" panose="020B0604020202020204" pitchFamily="34" charset="0"/>
              </a:rPr>
              <a:t>Is it part of the unit program plan?</a:t>
            </a:r>
            <a:endParaRPr lang="en-US" sz="2400" dirty="0">
              <a:latin typeface="Arial" panose="020B0604020202020204" pitchFamily="34" charset="0"/>
              <a:cs typeface="Arial" panose="020B0604020202020204" pitchFamily="34" charset="0"/>
            </a:endParaRPr>
          </a:p>
          <a:p>
            <a:pPr marL="0" indent="0">
              <a:spcBef>
                <a:spcPts val="1600"/>
              </a:spcBef>
              <a:buNone/>
            </a:pPr>
            <a:r>
              <a:rPr lang="en-US" sz="2600" dirty="0">
                <a:latin typeface="Arial" panose="020B0604020202020204" pitchFamily="34" charset="0"/>
                <a:cs typeface="Arial" panose="020B0604020202020204" pitchFamily="34" charset="0"/>
              </a:rPr>
              <a:t>Start with a Program Planning Meeting</a:t>
            </a:r>
          </a:p>
          <a:p>
            <a:pPr>
              <a:spcBef>
                <a:spcPts val="1600"/>
              </a:spcBef>
            </a:pPr>
            <a:r>
              <a:rPr lang="en-US" sz="2600" dirty="0">
                <a:latin typeface="Arial" panose="020B0604020202020204" pitchFamily="34" charset="0"/>
                <a:cs typeface="Arial" panose="020B0604020202020204" pitchFamily="34" charset="0"/>
              </a:rPr>
              <a:t>What is the calendar of activities</a:t>
            </a:r>
          </a:p>
          <a:p>
            <a:pPr>
              <a:spcBef>
                <a:spcPts val="1600"/>
              </a:spcBef>
            </a:pPr>
            <a:r>
              <a:rPr lang="en-US" sz="2600" dirty="0">
                <a:latin typeface="Arial" panose="020B0604020202020204" pitchFamily="34" charset="0"/>
                <a:cs typeface="Arial" panose="020B0604020202020204" pitchFamily="34" charset="0"/>
              </a:rPr>
              <a:t>What is the budget</a:t>
            </a:r>
          </a:p>
          <a:p>
            <a:pPr>
              <a:spcBef>
                <a:spcPts val="1600"/>
              </a:spcBef>
            </a:pPr>
            <a:r>
              <a:rPr lang="en-US" sz="2600" dirty="0">
                <a:latin typeface="Arial" panose="020B0604020202020204" pitchFamily="34" charset="0"/>
                <a:cs typeface="Arial" panose="020B0604020202020204" pitchFamily="34" charset="0"/>
              </a:rPr>
              <a:t>How much do we NEED to raise from Popcorn?</a:t>
            </a:r>
          </a:p>
        </p:txBody>
      </p:sp>
      <p:pic>
        <p:nvPicPr>
          <p:cNvPr id="1026" name="Picture 2" descr="Annual Planning Conference | Troop Leader Resources">
            <a:extLst>
              <a:ext uri="{FF2B5EF4-FFF2-40B4-BE49-F238E27FC236}">
                <a16:creationId xmlns:a16="http://schemas.microsoft.com/office/drawing/2014/main" id="{6A3C377C-5786-42A8-9F71-43997BBC5F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23" y="2252875"/>
            <a:ext cx="5630192" cy="3780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43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234742" y="299763"/>
            <a:ext cx="8682755" cy="707578"/>
          </a:xfrm>
          <a:prstGeom prst="rect">
            <a:avLst/>
          </a:prstGeom>
          <a:noFill/>
        </p:spPr>
        <p:txBody>
          <a:bodyPr wrap="square" rtlCol="0" anchor="t">
            <a:noAutofit/>
          </a:bodyPr>
          <a:lstStyle/>
          <a:p>
            <a:r>
              <a:rPr lang="en-US" sz="3600" b="1" dirty="0">
                <a:solidFill>
                  <a:schemeClr val="bg1"/>
                </a:solidFill>
                <a:latin typeface="Arial"/>
                <a:cs typeface="Arial"/>
              </a:rPr>
              <a:t>STEP ONE- BUILD YOUR PLAN</a:t>
            </a:r>
            <a:endParaRPr lang="en-US" sz="3600" dirty="0"/>
          </a:p>
        </p:txBody>
      </p:sp>
      <p:pic>
        <p:nvPicPr>
          <p:cNvPr id="2" name="Picture 1">
            <a:extLst>
              <a:ext uri="{FF2B5EF4-FFF2-40B4-BE49-F238E27FC236}">
                <a16:creationId xmlns:a16="http://schemas.microsoft.com/office/drawing/2014/main" id="{4D487F1B-584E-A506-EF1E-C2ABBD21A4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1886" y="1466157"/>
            <a:ext cx="4284867" cy="5391843"/>
          </a:xfrm>
          <a:prstGeom prst="rect">
            <a:avLst/>
          </a:prstGeom>
        </p:spPr>
      </p:pic>
      <p:sp>
        <p:nvSpPr>
          <p:cNvPr id="5" name="TextBox 4">
            <a:extLst>
              <a:ext uri="{FF2B5EF4-FFF2-40B4-BE49-F238E27FC236}">
                <a16:creationId xmlns:a16="http://schemas.microsoft.com/office/drawing/2014/main" id="{07D31AC8-6596-535E-BBB1-4BDA5BFBBEA3}"/>
              </a:ext>
            </a:extLst>
          </p:cNvPr>
          <p:cNvSpPr txBox="1"/>
          <p:nvPr/>
        </p:nvSpPr>
        <p:spPr>
          <a:xfrm>
            <a:off x="234741" y="1721770"/>
            <a:ext cx="4157965" cy="375424"/>
          </a:xfrm>
          <a:prstGeom prst="rect">
            <a:avLst/>
          </a:prstGeom>
          <a:noFill/>
        </p:spPr>
        <p:txBody>
          <a:bodyPr wrap="square">
            <a:spAutoFit/>
          </a:bodyPr>
          <a:lstStyle/>
          <a:p>
            <a:pPr marL="228600" marR="0" lvl="1" indent="0" algn="ctr" defTabSz="914400" rtl="0" eaLnBrk="1" fontAlgn="auto" latinLnBrk="0" hangingPunct="1">
              <a:lnSpc>
                <a:spcPct val="107000"/>
              </a:lnSpc>
              <a:spcBef>
                <a:spcPts val="0"/>
              </a:spcBef>
              <a:spcAft>
                <a:spcPts val="0"/>
              </a:spcAft>
              <a:buClrTx/>
              <a:buSzTx/>
              <a:buFontTx/>
              <a:buNone/>
              <a:tabLst/>
              <a:defRPr/>
            </a:pPr>
            <a:r>
              <a:rPr lang="en-US" sz="1800" dirty="0">
                <a:solidFill>
                  <a:srgbClr val="002060"/>
                </a:solidFill>
                <a:latin typeface="Arial Black" panose="020B0A04020102020204" pitchFamily="34" charset="0"/>
                <a:ea typeface="Calibri" panose="020F0502020204030204" pitchFamily="34" charset="0"/>
                <a:cs typeface="Times New Roman" panose="02020603050405020304" pitchFamily="18" charset="0"/>
              </a:rPr>
              <a:t>Sample Budget Sheet</a:t>
            </a:r>
          </a:p>
        </p:txBody>
      </p:sp>
    </p:spTree>
    <p:extLst>
      <p:ext uri="{BB962C8B-B14F-4D97-AF65-F5344CB8AC3E}">
        <p14:creationId xmlns:p14="http://schemas.microsoft.com/office/powerpoint/2010/main" val="3894167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C8E47C1-8DE4-475F-AB20-C86224B861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3" y="0"/>
            <a:ext cx="12185114"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234742" y="299763"/>
            <a:ext cx="8682755" cy="707578"/>
          </a:xfrm>
          <a:prstGeom prst="rect">
            <a:avLst/>
          </a:prstGeom>
          <a:noFill/>
        </p:spPr>
        <p:txBody>
          <a:bodyPr wrap="square" rtlCol="0" anchor="t">
            <a:noAutofit/>
          </a:bodyPr>
          <a:lstStyle/>
          <a:p>
            <a:r>
              <a:rPr lang="en-US" sz="3600" b="1" dirty="0">
                <a:solidFill>
                  <a:schemeClr val="bg1"/>
                </a:solidFill>
                <a:latin typeface="Arial"/>
                <a:cs typeface="Arial"/>
              </a:rPr>
              <a:t>STEP ONE- BUILD YOUR PLAN</a:t>
            </a:r>
            <a:endParaRPr lang="en-US" sz="3600" dirty="0"/>
          </a:p>
        </p:txBody>
      </p:sp>
      <p:pic>
        <p:nvPicPr>
          <p:cNvPr id="6" name="Picture 5">
            <a:extLst>
              <a:ext uri="{FF2B5EF4-FFF2-40B4-BE49-F238E27FC236}">
                <a16:creationId xmlns:a16="http://schemas.microsoft.com/office/drawing/2014/main" id="{A811C0E0-1413-4C62-B284-54F25B25D60E}"/>
              </a:ext>
            </a:extLst>
          </p:cNvPr>
          <p:cNvPicPr>
            <a:picLocks noChangeAspect="1"/>
          </p:cNvPicPr>
          <p:nvPr/>
        </p:nvPicPr>
        <p:blipFill>
          <a:blip r:embed="rId4"/>
          <a:stretch>
            <a:fillRect/>
          </a:stretch>
        </p:blipFill>
        <p:spPr>
          <a:xfrm>
            <a:off x="2208689" y="1538369"/>
            <a:ext cx="7774621" cy="5156991"/>
          </a:xfrm>
          <a:prstGeom prst="rect">
            <a:avLst/>
          </a:prstGeom>
        </p:spPr>
      </p:pic>
    </p:spTree>
    <p:extLst>
      <p:ext uri="{BB962C8B-B14F-4D97-AF65-F5344CB8AC3E}">
        <p14:creationId xmlns:p14="http://schemas.microsoft.com/office/powerpoint/2010/main" val="5627574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DCB744B478A24FA057E8AE0BA1189F" ma:contentTypeVersion="12" ma:contentTypeDescription="Create a new document." ma:contentTypeScope="" ma:versionID="039b1cb77cc6e89d7f69abeb26770cf9">
  <xsd:schema xmlns:xsd="http://www.w3.org/2001/XMLSchema" xmlns:xs="http://www.w3.org/2001/XMLSchema" xmlns:p="http://schemas.microsoft.com/office/2006/metadata/properties" xmlns:ns3="b9585b0d-2b59-4f9f-aa15-b4db38435213" xmlns:ns4="5f508f23-4ea3-4983-a679-a4160c9c217f" targetNamespace="http://schemas.microsoft.com/office/2006/metadata/properties" ma:root="true" ma:fieldsID="5f49bedf77c5f3b3cc8b9c0238b95ffd" ns3:_="" ns4:_="">
    <xsd:import namespace="b9585b0d-2b59-4f9f-aa15-b4db38435213"/>
    <xsd:import namespace="5f508f23-4ea3-4983-a679-a4160c9c217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585b0d-2b59-4f9f-aa15-b4db384352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f508f23-4ea3-4983-a679-a4160c9c217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8581FC-6A18-49DF-A95D-1E4627A5E01A}">
  <ds:schemaRefs>
    <ds:schemaRef ds:uri="http://schemas.microsoft.com/office/2006/metadata/properties"/>
    <ds:schemaRef ds:uri="http://purl.org/dc/terms/"/>
    <ds:schemaRef ds:uri="http://schemas.openxmlformats.org/package/2006/metadata/core-properties"/>
    <ds:schemaRef ds:uri="b9585b0d-2b59-4f9f-aa15-b4db38435213"/>
    <ds:schemaRef ds:uri="http://purl.org/dc/dcmitype/"/>
    <ds:schemaRef ds:uri="http://schemas.microsoft.com/office/2006/documentManagement/types"/>
    <ds:schemaRef ds:uri="http://purl.org/dc/elements/1.1/"/>
    <ds:schemaRef ds:uri="http://schemas.microsoft.com/office/infopath/2007/PartnerControls"/>
    <ds:schemaRef ds:uri="5f508f23-4ea3-4983-a679-a4160c9c217f"/>
    <ds:schemaRef ds:uri="http://www.w3.org/XML/1998/namespace"/>
  </ds:schemaRefs>
</ds:datastoreItem>
</file>

<file path=customXml/itemProps2.xml><?xml version="1.0" encoding="utf-8"?>
<ds:datastoreItem xmlns:ds="http://schemas.openxmlformats.org/officeDocument/2006/customXml" ds:itemID="{9A308C4E-324B-45A8-B9E9-2B2C706030AD}">
  <ds:schemaRefs>
    <ds:schemaRef ds:uri="http://schemas.microsoft.com/sharepoint/v3/contenttype/forms"/>
  </ds:schemaRefs>
</ds:datastoreItem>
</file>

<file path=customXml/itemProps3.xml><?xml version="1.0" encoding="utf-8"?>
<ds:datastoreItem xmlns:ds="http://schemas.openxmlformats.org/officeDocument/2006/customXml" ds:itemID="{2FD96E7F-9620-455B-9B8E-0182F2206C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585b0d-2b59-4f9f-aa15-b4db38435213"/>
    <ds:schemaRef ds:uri="5f508f23-4ea3-4983-a679-a4160c9c21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15023</TotalTime>
  <Words>3479</Words>
  <Application>Microsoft Office PowerPoint</Application>
  <PresentationFormat>Widescreen</PresentationFormat>
  <Paragraphs>516</Paragraphs>
  <Slides>68</Slides>
  <Notes>38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68</vt:i4>
      </vt:variant>
    </vt:vector>
  </HeadingPairs>
  <TitlesOfParts>
    <vt:vector size="79" baseType="lpstr">
      <vt:lpstr>Arial</vt:lpstr>
      <vt:lpstr>Arial Black</vt:lpstr>
      <vt:lpstr>Arial,Sans-Serif</vt:lpstr>
      <vt:lpstr>Calibri</vt:lpstr>
      <vt:lpstr>Calibri Light</vt:lpstr>
      <vt:lpstr>Helvetica</vt:lpstr>
      <vt:lpstr>Helvetica Neue</vt:lpstr>
      <vt:lpstr>Helvetica Neue Condensed</vt:lpstr>
      <vt:lpstr>Roboto</vt:lpstr>
      <vt:lpstr>Segoe UI Emoji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Arielle Lupinacci</dc:creator>
  <cp:lastModifiedBy>farooghquadri@gmail.com</cp:lastModifiedBy>
  <cp:revision>224</cp:revision>
  <dcterms:created xsi:type="dcterms:W3CDTF">2019-10-22T13:32:28Z</dcterms:created>
  <dcterms:modified xsi:type="dcterms:W3CDTF">2023-07-14T00:53:57Z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0x010100CBDCB744B478A24FA057E8AE0BA1189F</vt:lpwstr>
  </property>
</Properties>
</file>