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62" r:id="rId3"/>
    <p:sldId id="257" r:id="rId4"/>
    <p:sldId id="258" r:id="rId5"/>
    <p:sldId id="259" r:id="rId6"/>
    <p:sldId id="263" r:id="rId7"/>
    <p:sldId id="261"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51"/>
  </p:normalViewPr>
  <p:slideViewPr>
    <p:cSldViewPr snapToGrid="0" snapToObjects="1">
      <p:cViewPr varScale="1">
        <p:scale>
          <a:sx n="104" d="100"/>
          <a:sy n="104" d="100"/>
        </p:scale>
        <p:origin x="5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2/15/2023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7994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2/15/2023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122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2/15/2023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5191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2/15/2023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8737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2/15/2023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9480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2/15/2023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2110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2/15/2023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3203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2/15/2023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2110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2/15/2023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9877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2/15/2023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2992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2/15/2023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6393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2/15/2023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0031498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1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Bottom Right">
            <a:extLst>
              <a:ext uri="{FF2B5EF4-FFF2-40B4-BE49-F238E27FC236}">
                <a16:creationId xmlns:a16="http://schemas.microsoft.com/office/drawing/2014/main" id="{5656314A-7360-472A-85B1-0CC7D3C5C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5" name="Freeform: Shape 14">
              <a:extLst>
                <a:ext uri="{FF2B5EF4-FFF2-40B4-BE49-F238E27FC236}">
                  <a16:creationId xmlns:a16="http://schemas.microsoft.com/office/drawing/2014/main" id="{63499FD5-DA9A-40DA-93B7-3903B0FB6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6" name="Graphic 157">
              <a:extLst>
                <a:ext uri="{FF2B5EF4-FFF2-40B4-BE49-F238E27FC236}">
                  <a16:creationId xmlns:a16="http://schemas.microsoft.com/office/drawing/2014/main" id="{0A52B7C2-CDEF-4E8C-BEC4-F83F5A7E37B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8" name="Freeform: Shape 17">
                <a:extLst>
                  <a:ext uri="{FF2B5EF4-FFF2-40B4-BE49-F238E27FC236}">
                    <a16:creationId xmlns:a16="http://schemas.microsoft.com/office/drawing/2014/main" id="{DFEF0EC5-5A73-49D5-B41D-BE464CB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3A78AC46-8358-46F7-8053-BDB805B2A6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3D9EBE72-EB96-46AF-9479-A0B4E2F50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E778FF3A-B709-48E2-977C-350725CE9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CEE22A-EC37-49DA-AFBD-BC5C07695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B48EED8-5833-438B-BDC4-5D529230D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5354540-D1D5-44A1-B33C-E3782C8BE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7" name="Freeform: Shape 16">
              <a:extLst>
                <a:ext uri="{FF2B5EF4-FFF2-40B4-BE49-F238E27FC236}">
                  <a16:creationId xmlns:a16="http://schemas.microsoft.com/office/drawing/2014/main" id="{E72143CA-33C4-4A6C-99B9-0EB5F0677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E0F0549-3E9A-5C4B-A68F-CB1747F176F2}"/>
              </a:ext>
            </a:extLst>
          </p:cNvPr>
          <p:cNvSpPr>
            <a:spLocks noGrp="1"/>
          </p:cNvSpPr>
          <p:nvPr>
            <p:ph type="ctrTitle"/>
          </p:nvPr>
        </p:nvSpPr>
        <p:spPr>
          <a:xfrm>
            <a:off x="7409930" y="744909"/>
            <a:ext cx="3776416" cy="3155419"/>
          </a:xfrm>
        </p:spPr>
        <p:txBody>
          <a:bodyPr anchor="b">
            <a:normAutofit fontScale="90000"/>
          </a:bodyPr>
          <a:lstStyle/>
          <a:p>
            <a:pPr algn="l"/>
            <a:r>
              <a:rPr lang="en-US" sz="5400" dirty="0"/>
              <a:t>Setting up your Team (Table Host) page on OneCause</a:t>
            </a:r>
          </a:p>
        </p:txBody>
      </p:sp>
      <p:sp>
        <p:nvSpPr>
          <p:cNvPr id="3" name="Subtitle 2">
            <a:extLst>
              <a:ext uri="{FF2B5EF4-FFF2-40B4-BE49-F238E27FC236}">
                <a16:creationId xmlns:a16="http://schemas.microsoft.com/office/drawing/2014/main" id="{05E0774C-0E45-E34C-8B25-D250CED087BA}"/>
              </a:ext>
            </a:extLst>
          </p:cNvPr>
          <p:cNvSpPr>
            <a:spLocks noGrp="1"/>
          </p:cNvSpPr>
          <p:nvPr>
            <p:ph type="subTitle" idx="1"/>
          </p:nvPr>
        </p:nvSpPr>
        <p:spPr>
          <a:xfrm>
            <a:off x="7402801" y="4074784"/>
            <a:ext cx="3776415" cy="2054306"/>
          </a:xfrm>
        </p:spPr>
        <p:txBody>
          <a:bodyPr anchor="t">
            <a:normAutofit/>
          </a:bodyPr>
          <a:lstStyle/>
          <a:p>
            <a:pPr algn="l"/>
            <a:endParaRPr lang="en-US" sz="2200" dirty="0"/>
          </a:p>
        </p:txBody>
      </p:sp>
      <p:grpSp>
        <p:nvGrpSpPr>
          <p:cNvPr id="26" name="Top left">
            <a:extLst>
              <a:ext uri="{FF2B5EF4-FFF2-40B4-BE49-F238E27FC236}">
                <a16:creationId xmlns:a16="http://schemas.microsoft.com/office/drawing/2014/main" id="{3530084A-AE46-40C3-AEC2-05AE51DBE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27" name="Freeform: Shape 26">
              <a:extLst>
                <a:ext uri="{FF2B5EF4-FFF2-40B4-BE49-F238E27FC236}">
                  <a16:creationId xmlns:a16="http://schemas.microsoft.com/office/drawing/2014/main" id="{2EB1988D-D0C1-4769-952F-AFED38C2C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8" name="Freeform: Shape 27">
              <a:extLst>
                <a:ext uri="{FF2B5EF4-FFF2-40B4-BE49-F238E27FC236}">
                  <a16:creationId xmlns:a16="http://schemas.microsoft.com/office/drawing/2014/main" id="{C51D1B66-2529-4A19-8440-105458F1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9754BAC8-DD8C-4971-9849-97F66DDEE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551C64B0-B7BA-43EF-8165-A989D1EEC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83A9894D-475B-4629-9643-CEB6BEEF5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E5E81DE-AC91-47A7-BCB7-F0C46AE19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182FC6CF-DCC9-469A-B15F-405E32C5B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1F1624A4-F120-495F-BCDC-908EAC4C1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36" name="Cross">
            <a:extLst>
              <a:ext uri="{FF2B5EF4-FFF2-40B4-BE49-F238E27FC236}">
                <a16:creationId xmlns:a16="http://schemas.microsoft.com/office/drawing/2014/main" id="{7486C3FB-E613-42EE-BB94-C836C35091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37" name="Straight Connector 36">
              <a:extLst>
                <a:ext uri="{FF2B5EF4-FFF2-40B4-BE49-F238E27FC236}">
                  <a16:creationId xmlns:a16="http://schemas.microsoft.com/office/drawing/2014/main" id="{2A4D2DB4-ADC6-454F-88D2-920131F2BB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DC9C2CC8-1779-42F6-95C3-C68E027166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5" name="Picture 4" descr="A person smiling with her arms crossed&#10;&#10;Description automatically generated with low confidence">
            <a:extLst>
              <a:ext uri="{FF2B5EF4-FFF2-40B4-BE49-F238E27FC236}">
                <a16:creationId xmlns:a16="http://schemas.microsoft.com/office/drawing/2014/main" id="{BB417BCE-9259-84C4-0DD8-8723DE682BAF}"/>
              </a:ext>
            </a:extLst>
          </p:cNvPr>
          <p:cNvPicPr>
            <a:picLocks noChangeAspect="1"/>
          </p:cNvPicPr>
          <p:nvPr/>
        </p:nvPicPr>
        <p:blipFill rotWithShape="1">
          <a:blip r:embed="rId2"/>
          <a:srcRect r="45227"/>
          <a:stretch/>
        </p:blipFill>
        <p:spPr>
          <a:xfrm>
            <a:off x="628073" y="1418690"/>
            <a:ext cx="6677891" cy="4402667"/>
          </a:xfrm>
          <a:prstGeom prst="rect">
            <a:avLst/>
          </a:prstGeom>
        </p:spPr>
      </p:pic>
    </p:spTree>
    <p:extLst>
      <p:ext uri="{BB962C8B-B14F-4D97-AF65-F5344CB8AC3E}">
        <p14:creationId xmlns:p14="http://schemas.microsoft.com/office/powerpoint/2010/main" val="259898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6B60-FF36-A145-9C53-36EFB6E2EFD6}"/>
              </a:ext>
            </a:extLst>
          </p:cNvPr>
          <p:cNvSpPr>
            <a:spLocks noGrp="1"/>
          </p:cNvSpPr>
          <p:nvPr>
            <p:ph type="title"/>
          </p:nvPr>
        </p:nvSpPr>
        <p:spPr/>
        <p:txBody>
          <a:bodyPr/>
          <a:lstStyle/>
          <a:p>
            <a:r>
              <a:rPr lang="en-US" dirty="0"/>
              <a:t>But First.. What is the role of Table Host?</a:t>
            </a:r>
          </a:p>
        </p:txBody>
      </p:sp>
      <p:sp>
        <p:nvSpPr>
          <p:cNvPr id="3" name="Content Placeholder 2">
            <a:extLst>
              <a:ext uri="{FF2B5EF4-FFF2-40B4-BE49-F238E27FC236}">
                <a16:creationId xmlns:a16="http://schemas.microsoft.com/office/drawing/2014/main" id="{23E41971-F0FF-9845-8843-560108338B49}"/>
              </a:ext>
            </a:extLst>
          </p:cNvPr>
          <p:cNvSpPr>
            <a:spLocks noGrp="1"/>
          </p:cNvSpPr>
          <p:nvPr>
            <p:ph idx="1"/>
          </p:nvPr>
        </p:nvSpPr>
        <p:spPr/>
        <p:txBody>
          <a:bodyPr>
            <a:normAutofit fontScale="55000" lnSpcReduction="20000"/>
          </a:bodyPr>
          <a:lstStyle/>
          <a:p>
            <a:pPr marL="0" indent="0" fontAlgn="base">
              <a:buNone/>
            </a:pPr>
            <a:r>
              <a:rPr lang="en-US" dirty="0"/>
              <a:t> </a:t>
            </a:r>
          </a:p>
          <a:p>
            <a:pPr fontAlgn="base"/>
            <a:r>
              <a:rPr lang="en-US" b="1" dirty="0"/>
              <a:t>Host a table at the Community Breakfast for Scouting and provide leadership to raise a minimum of $3500 through your invited guests</a:t>
            </a:r>
            <a:r>
              <a:rPr lang="en-US" dirty="0"/>
              <a:t>. </a:t>
            </a:r>
          </a:p>
          <a:p>
            <a:pPr fontAlgn="base"/>
            <a:r>
              <a:rPr lang="en-US" dirty="0"/>
              <a:t>Action Items: </a:t>
            </a:r>
          </a:p>
          <a:p>
            <a:pPr fontAlgn="base"/>
            <a:r>
              <a:rPr lang="en-US" dirty="0"/>
              <a:t>Help identify and recruit 9 community leaders and peers to attend the Community Breakfast for Scouting as guests at your table. You are the 10th guest. </a:t>
            </a:r>
          </a:p>
          <a:p>
            <a:pPr fontAlgn="base"/>
            <a:r>
              <a:rPr lang="en-US" dirty="0"/>
              <a:t>Review the table host packet and support materials. Work with campaign leadership to select historic donors, suggest new guests for your table, and coordinate with other table hosts to prevent duplicate invitations to guests. </a:t>
            </a:r>
          </a:p>
          <a:p>
            <a:pPr fontAlgn="base"/>
            <a:r>
              <a:rPr lang="en-US" dirty="0"/>
              <a:t>Reach out to your guests personally and ask for them to join you at your table. Hosts are provided with electronic and printed materials, speaker bios and sample communications including social media posts and local Scouting impact. </a:t>
            </a:r>
          </a:p>
          <a:p>
            <a:pPr fontAlgn="base"/>
            <a:r>
              <a:rPr lang="en-US" dirty="0"/>
              <a:t>The council will mail Save the Date postcards to past participants as an additional way to get the word out. </a:t>
            </a:r>
          </a:p>
          <a:p>
            <a:pPr fontAlgn="base"/>
            <a:r>
              <a:rPr lang="en-US" dirty="0"/>
              <a:t>Provide a personal or corporate gift to the Friends of Scouting Campaign. </a:t>
            </a:r>
          </a:p>
          <a:p>
            <a:pPr fontAlgn="base"/>
            <a:r>
              <a:rPr lang="en-US" dirty="0"/>
              <a:t>Strive to reach your goal of a minimum of $3,500 per table. </a:t>
            </a:r>
          </a:p>
          <a:p>
            <a:pPr marL="0" indent="0">
              <a:buNone/>
            </a:pPr>
            <a:endParaRPr lang="en-US" dirty="0"/>
          </a:p>
        </p:txBody>
      </p:sp>
    </p:spTree>
    <p:extLst>
      <p:ext uri="{BB962C8B-B14F-4D97-AF65-F5344CB8AC3E}">
        <p14:creationId xmlns:p14="http://schemas.microsoft.com/office/powerpoint/2010/main" val="321272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7B19-1FCA-B34A-B9D1-7B1A0FFD6893}"/>
              </a:ext>
            </a:extLst>
          </p:cNvPr>
          <p:cNvSpPr>
            <a:spLocks noGrp="1"/>
          </p:cNvSpPr>
          <p:nvPr>
            <p:ph type="title"/>
          </p:nvPr>
        </p:nvSpPr>
        <p:spPr>
          <a:xfrm>
            <a:off x="585789" y="0"/>
            <a:ext cx="10768012" cy="1825625"/>
          </a:xfrm>
        </p:spPr>
        <p:txBody>
          <a:bodyPr>
            <a:normAutofit fontScale="90000"/>
          </a:bodyPr>
          <a:lstStyle/>
          <a:p>
            <a:r>
              <a:rPr lang="en-US" dirty="0"/>
              <a:t>Visit our page: https://p2p.onecause.com/bsabreakfast2023</a:t>
            </a:r>
          </a:p>
        </p:txBody>
      </p:sp>
      <p:pic>
        <p:nvPicPr>
          <p:cNvPr id="5" name="Picture 4">
            <a:extLst>
              <a:ext uri="{FF2B5EF4-FFF2-40B4-BE49-F238E27FC236}">
                <a16:creationId xmlns:a16="http://schemas.microsoft.com/office/drawing/2014/main" id="{F8AD131F-1466-1E15-B7CA-BBFD0B2933EB}"/>
              </a:ext>
            </a:extLst>
          </p:cNvPr>
          <p:cNvPicPr>
            <a:picLocks noChangeAspect="1"/>
          </p:cNvPicPr>
          <p:nvPr/>
        </p:nvPicPr>
        <p:blipFill>
          <a:blip r:embed="rId2"/>
          <a:stretch>
            <a:fillRect/>
          </a:stretch>
        </p:blipFill>
        <p:spPr>
          <a:xfrm>
            <a:off x="932896" y="1968876"/>
            <a:ext cx="10073797" cy="4040822"/>
          </a:xfrm>
          <a:prstGeom prst="rect">
            <a:avLst/>
          </a:prstGeom>
        </p:spPr>
      </p:pic>
      <p:cxnSp>
        <p:nvCxnSpPr>
          <p:cNvPr id="9" name="Straight Arrow Connector 8">
            <a:extLst>
              <a:ext uri="{FF2B5EF4-FFF2-40B4-BE49-F238E27FC236}">
                <a16:creationId xmlns:a16="http://schemas.microsoft.com/office/drawing/2014/main" id="{781FBADC-D32E-89C5-B102-1E2D7C646BCE}"/>
              </a:ext>
            </a:extLst>
          </p:cNvPr>
          <p:cNvCxnSpPr/>
          <p:nvPr/>
        </p:nvCxnSpPr>
        <p:spPr>
          <a:xfrm>
            <a:off x="7823200" y="4535054"/>
            <a:ext cx="960582" cy="6188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91C302AC-BF18-C359-487E-145BA70820A7}"/>
              </a:ext>
            </a:extLst>
          </p:cNvPr>
          <p:cNvSpPr>
            <a:spLocks noGrp="1"/>
          </p:cNvSpPr>
          <p:nvPr>
            <p:ph idx="1"/>
          </p:nvPr>
        </p:nvSpPr>
        <p:spPr>
          <a:xfrm>
            <a:off x="838200" y="1825625"/>
            <a:ext cx="6061364" cy="2358448"/>
          </a:xfrm>
        </p:spPr>
        <p:txBody>
          <a:bodyPr/>
          <a:lstStyle/>
          <a:p>
            <a:endParaRPr lang="en-US" dirty="0"/>
          </a:p>
        </p:txBody>
      </p:sp>
    </p:spTree>
    <p:extLst>
      <p:ext uri="{BB962C8B-B14F-4D97-AF65-F5344CB8AC3E}">
        <p14:creationId xmlns:p14="http://schemas.microsoft.com/office/powerpoint/2010/main" val="146214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5BF1-8F57-2644-BFBB-1980C9CB4EBA}"/>
              </a:ext>
            </a:extLst>
          </p:cNvPr>
          <p:cNvSpPr>
            <a:spLocks noGrp="1"/>
          </p:cNvSpPr>
          <p:nvPr>
            <p:ph type="title"/>
          </p:nvPr>
        </p:nvSpPr>
        <p:spPr/>
        <p:txBody>
          <a:bodyPr>
            <a:normAutofit fontScale="90000"/>
          </a:bodyPr>
          <a:lstStyle/>
          <a:p>
            <a:r>
              <a:rPr lang="en-US" dirty="0"/>
              <a:t>Type in a name to find an existing team or…</a:t>
            </a:r>
          </a:p>
        </p:txBody>
      </p:sp>
      <p:pic>
        <p:nvPicPr>
          <p:cNvPr id="5" name="Content Placeholder 4" descr="Graphical user interface, text, application&#10;&#10;Description automatically generated">
            <a:extLst>
              <a:ext uri="{FF2B5EF4-FFF2-40B4-BE49-F238E27FC236}">
                <a16:creationId xmlns:a16="http://schemas.microsoft.com/office/drawing/2014/main" id="{26E22192-76E0-C447-8B15-A5DC0A6D0CFA}"/>
              </a:ext>
            </a:extLst>
          </p:cNvPr>
          <p:cNvPicPr>
            <a:picLocks noGrp="1" noChangeAspect="1"/>
          </p:cNvPicPr>
          <p:nvPr>
            <p:ph idx="1"/>
          </p:nvPr>
        </p:nvPicPr>
        <p:blipFill>
          <a:blip r:embed="rId2"/>
          <a:stretch>
            <a:fillRect/>
          </a:stretch>
        </p:blipFill>
        <p:spPr>
          <a:xfrm>
            <a:off x="1513208" y="1825625"/>
            <a:ext cx="9165584" cy="4351338"/>
          </a:xfrm>
        </p:spPr>
      </p:pic>
    </p:spTree>
    <p:extLst>
      <p:ext uri="{BB962C8B-B14F-4D97-AF65-F5344CB8AC3E}">
        <p14:creationId xmlns:p14="http://schemas.microsoft.com/office/powerpoint/2010/main" val="58140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0D81-D26A-8449-B32F-33A65D9E67A9}"/>
              </a:ext>
            </a:extLst>
          </p:cNvPr>
          <p:cNvSpPr>
            <a:spLocks noGrp="1"/>
          </p:cNvSpPr>
          <p:nvPr>
            <p:ph type="title"/>
          </p:nvPr>
        </p:nvSpPr>
        <p:spPr/>
        <p:txBody>
          <a:bodyPr>
            <a:normAutofit fontScale="90000"/>
          </a:bodyPr>
          <a:lstStyle/>
          <a:p>
            <a:br>
              <a:rPr lang="en-US" dirty="0"/>
            </a:br>
            <a:r>
              <a:rPr lang="en-US" dirty="0"/>
              <a:t>Click on existing team and Join by clicking the blue Join the Team button</a:t>
            </a:r>
            <a:br>
              <a:rPr lang="en-US" dirty="0"/>
            </a:br>
            <a:endParaRPr lang="en-US" dirty="0"/>
          </a:p>
        </p:txBody>
      </p:sp>
      <p:pic>
        <p:nvPicPr>
          <p:cNvPr id="5" name="Content Placeholder 4" descr="Graphical user interface, application&#10;&#10;Description automatically generated">
            <a:extLst>
              <a:ext uri="{FF2B5EF4-FFF2-40B4-BE49-F238E27FC236}">
                <a16:creationId xmlns:a16="http://schemas.microsoft.com/office/drawing/2014/main" id="{82EA670A-504B-EA49-86AE-9FFAB3D3D53A}"/>
              </a:ext>
            </a:extLst>
          </p:cNvPr>
          <p:cNvPicPr>
            <a:picLocks noGrp="1" noChangeAspect="1"/>
          </p:cNvPicPr>
          <p:nvPr>
            <p:ph idx="1"/>
          </p:nvPr>
        </p:nvPicPr>
        <p:blipFill>
          <a:blip r:embed="rId2"/>
          <a:stretch>
            <a:fillRect/>
          </a:stretch>
        </p:blipFill>
        <p:spPr>
          <a:xfrm>
            <a:off x="838200" y="1886640"/>
            <a:ext cx="10515600" cy="4229308"/>
          </a:xfrm>
        </p:spPr>
      </p:pic>
    </p:spTree>
    <p:extLst>
      <p:ext uri="{BB962C8B-B14F-4D97-AF65-F5344CB8AC3E}">
        <p14:creationId xmlns:p14="http://schemas.microsoft.com/office/powerpoint/2010/main" val="420953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7EB6-81BF-1346-92EA-CCE951330064}"/>
              </a:ext>
            </a:extLst>
          </p:cNvPr>
          <p:cNvSpPr>
            <a:spLocks noGrp="1"/>
          </p:cNvSpPr>
          <p:nvPr>
            <p:ph type="title"/>
          </p:nvPr>
        </p:nvSpPr>
        <p:spPr/>
        <p:txBody>
          <a:bodyPr>
            <a:normAutofit/>
          </a:bodyPr>
          <a:lstStyle/>
          <a:p>
            <a:r>
              <a:rPr lang="en-US" sz="2400" dirty="0"/>
              <a:t>Fill in your Team Information including a Team Name and you’ll have your customized URL for sharing.  Don’t forget to set a fundraising goal!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9FDEA213-295F-3D43-897D-2D4BDD2236CC}"/>
              </a:ext>
            </a:extLst>
          </p:cNvPr>
          <p:cNvPicPr>
            <a:picLocks noGrp="1" noChangeAspect="1"/>
          </p:cNvPicPr>
          <p:nvPr>
            <p:ph idx="1"/>
          </p:nvPr>
        </p:nvPicPr>
        <p:blipFill>
          <a:blip r:embed="rId2"/>
          <a:stretch>
            <a:fillRect/>
          </a:stretch>
        </p:blipFill>
        <p:spPr>
          <a:xfrm>
            <a:off x="2802398" y="1825625"/>
            <a:ext cx="6587203" cy="4351338"/>
          </a:xfrm>
        </p:spPr>
      </p:pic>
    </p:spTree>
    <p:extLst>
      <p:ext uri="{BB962C8B-B14F-4D97-AF65-F5344CB8AC3E}">
        <p14:creationId xmlns:p14="http://schemas.microsoft.com/office/powerpoint/2010/main" val="56401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6" name="Top left">
            <a:extLst>
              <a:ext uri="{FF2B5EF4-FFF2-40B4-BE49-F238E27FC236}">
                <a16:creationId xmlns:a16="http://schemas.microsoft.com/office/drawing/2014/main" id="{F91F4035-959D-40EA-9ED3-54D7D9F4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7" name="Freeform: Shape 16">
              <a:extLst>
                <a:ext uri="{FF2B5EF4-FFF2-40B4-BE49-F238E27FC236}">
                  <a16:creationId xmlns:a16="http://schemas.microsoft.com/office/drawing/2014/main" id="{C045E2AF-1845-4545-A9FF-7D32165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Freeform: Shape 17">
              <a:extLst>
                <a:ext uri="{FF2B5EF4-FFF2-40B4-BE49-F238E27FC236}">
                  <a16:creationId xmlns:a16="http://schemas.microsoft.com/office/drawing/2014/main" id="{5BE7A2A2-15E6-4A15-B530-5E032A5FF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63B03F4F-8EDD-464C-81E1-C164C2465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28F01ECD-47F6-44CD-B4AB-0FBD81524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A10932A3-4E58-4C01-9A56-C81D17B10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85BB675-7BE0-4CA1-9AD5-ED4D025B2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1BF42C07-1CBF-40FB-9E81-0F5B3214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4D2ED55B-6CCB-4D83-829D-7A094A260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8455D13C-FE2B-8F47-8838-2C0413F4F069}"/>
              </a:ext>
            </a:extLst>
          </p:cNvPr>
          <p:cNvSpPr>
            <a:spLocks noGrp="1"/>
          </p:cNvSpPr>
          <p:nvPr>
            <p:ph type="title"/>
          </p:nvPr>
        </p:nvSpPr>
        <p:spPr>
          <a:xfrm>
            <a:off x="1198182" y="559813"/>
            <a:ext cx="10246090" cy="1471193"/>
          </a:xfrm>
        </p:spPr>
        <p:txBody>
          <a:bodyPr>
            <a:normAutofit fontScale="90000"/>
          </a:bodyPr>
          <a:lstStyle/>
          <a:p>
            <a:pPr>
              <a:lnSpc>
                <a:spcPct val="90000"/>
              </a:lnSpc>
            </a:pPr>
            <a:r>
              <a:rPr lang="en-US" sz="3100" dirty="0"/>
              <a:t>Put a personal touch on your page by adding a photo and/or video to demonstrate Scouting in Action for your donors to see and to help tell the Scouting story! At a minimum, share your Scouting “why” message </a:t>
            </a:r>
            <a:br>
              <a:rPr lang="en-US" sz="3100" dirty="0"/>
            </a:br>
            <a:endParaRPr lang="en-US" sz="3100"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1651ED99-C6BE-624C-B5A3-6AC8D38B13D2}"/>
              </a:ext>
            </a:extLst>
          </p:cNvPr>
          <p:cNvPicPr>
            <a:picLocks noChangeAspect="1"/>
          </p:cNvPicPr>
          <p:nvPr/>
        </p:nvPicPr>
        <p:blipFill>
          <a:blip r:embed="rId2"/>
          <a:stretch>
            <a:fillRect/>
          </a:stretch>
        </p:blipFill>
        <p:spPr>
          <a:xfrm>
            <a:off x="1198182" y="2402168"/>
            <a:ext cx="4967270" cy="3613688"/>
          </a:xfrm>
          <a:prstGeom prst="rect">
            <a:avLst/>
          </a:prstGeom>
        </p:spPr>
      </p:pic>
      <p:grpSp>
        <p:nvGrpSpPr>
          <p:cNvPr id="26" name="Bottom Right">
            <a:extLst>
              <a:ext uri="{FF2B5EF4-FFF2-40B4-BE49-F238E27FC236}">
                <a16:creationId xmlns:a16="http://schemas.microsoft.com/office/drawing/2014/main" id="{F8C79A14-3318-47D6-94E0-D72F5E6F5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7" name="Freeform: Shape 26">
              <a:extLst>
                <a:ext uri="{FF2B5EF4-FFF2-40B4-BE49-F238E27FC236}">
                  <a16:creationId xmlns:a16="http://schemas.microsoft.com/office/drawing/2014/main" id="{6011FF69-E5EB-4D05-9167-FE7DA4CF1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8" name="Graphic 157">
              <a:extLst>
                <a:ext uri="{FF2B5EF4-FFF2-40B4-BE49-F238E27FC236}">
                  <a16:creationId xmlns:a16="http://schemas.microsoft.com/office/drawing/2014/main" id="{9905169A-D272-4155-9E47-5703960833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0" name="Freeform: Shape 29">
                <a:extLst>
                  <a:ext uri="{FF2B5EF4-FFF2-40B4-BE49-F238E27FC236}">
                    <a16:creationId xmlns:a16="http://schemas.microsoft.com/office/drawing/2014/main" id="{A1116A2A-960D-43CF-8696-9D4FD7BD6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31F80BC2-A486-4B4F-917D-CE7920E06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898188E1-7424-46DB-AEAE-8392162B7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4B6B101-6F39-41E0-99FA-32DDD9AFD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55DA8B34-60DC-484F-A43B-470626EB6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F51478F3-89B4-4150-9B1C-EDC4B61E2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DC5B79A9-93A6-4C42-87F3-DC4DBA152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9" name="Freeform: Shape 28">
              <a:extLst>
                <a:ext uri="{FF2B5EF4-FFF2-40B4-BE49-F238E27FC236}">
                  <a16:creationId xmlns:a16="http://schemas.microsoft.com/office/drawing/2014/main" id="{34B5EEC1-94B8-4DD2-B1B7-F7FF10989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Content Placeholder 6" descr="Graphical user interface, text, application, email&#10;&#10;Description automatically generated">
            <a:extLst>
              <a:ext uri="{FF2B5EF4-FFF2-40B4-BE49-F238E27FC236}">
                <a16:creationId xmlns:a16="http://schemas.microsoft.com/office/drawing/2014/main" id="{1742ED8A-D2CB-5A41-BA6C-5DD479DC62D2}"/>
              </a:ext>
            </a:extLst>
          </p:cNvPr>
          <p:cNvPicPr>
            <a:picLocks noGrp="1" noChangeAspect="1"/>
          </p:cNvPicPr>
          <p:nvPr>
            <p:ph idx="1"/>
          </p:nvPr>
        </p:nvPicPr>
        <p:blipFill>
          <a:blip r:embed="rId3"/>
          <a:stretch>
            <a:fillRect/>
          </a:stretch>
        </p:blipFill>
        <p:spPr>
          <a:xfrm>
            <a:off x="6477000" y="2509133"/>
            <a:ext cx="4967288" cy="3145681"/>
          </a:xfrm>
        </p:spPr>
      </p:pic>
    </p:spTree>
    <p:extLst>
      <p:ext uri="{BB962C8B-B14F-4D97-AF65-F5344CB8AC3E}">
        <p14:creationId xmlns:p14="http://schemas.microsoft.com/office/powerpoint/2010/main" val="110160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EF92-7B8B-6C43-96C3-8B3D41378B3B}"/>
              </a:ext>
            </a:extLst>
          </p:cNvPr>
          <p:cNvSpPr>
            <a:spLocks noGrp="1"/>
          </p:cNvSpPr>
          <p:nvPr>
            <p:ph type="title"/>
          </p:nvPr>
        </p:nvSpPr>
        <p:spPr/>
        <p:txBody>
          <a:bodyPr>
            <a:normAutofit/>
          </a:bodyPr>
          <a:lstStyle/>
          <a:p>
            <a:r>
              <a:rPr lang="en-US" sz="2000" dirty="0">
                <a:latin typeface="Arial" panose="020B0604020202020204" pitchFamily="34" charset="0"/>
                <a:cs typeface="Arial" panose="020B0604020202020204" pitchFamily="34" charset="0"/>
              </a:rPr>
              <a:t>Go to the ‘What’s happening’ dropdown and select Leader Boards link to see how your team compares to other teams and fundraisers!</a:t>
            </a:r>
          </a:p>
        </p:txBody>
      </p:sp>
      <p:sp>
        <p:nvSpPr>
          <p:cNvPr id="10" name="Content Placeholder 9">
            <a:extLst>
              <a:ext uri="{FF2B5EF4-FFF2-40B4-BE49-F238E27FC236}">
                <a16:creationId xmlns:a16="http://schemas.microsoft.com/office/drawing/2014/main" id="{02A6BFC5-211E-E1B3-7BA9-9F4ACEDBE186}"/>
              </a:ext>
            </a:extLst>
          </p:cNvPr>
          <p:cNvSpPr>
            <a:spLocks noGrp="1"/>
          </p:cNvSpPr>
          <p:nvPr>
            <p:ph idx="1"/>
          </p:nvPr>
        </p:nvSpPr>
        <p:spPr>
          <a:xfrm>
            <a:off x="838200" y="1825625"/>
            <a:ext cx="2828636" cy="483466"/>
          </a:xfrm>
        </p:spPr>
        <p:txBody>
          <a:bodyPr>
            <a:normAutofit fontScale="92500" lnSpcReduction="20000"/>
          </a:bodyPr>
          <a:lstStyle/>
          <a:p>
            <a:endParaRPr lang="en-US"/>
          </a:p>
        </p:txBody>
      </p:sp>
      <p:pic>
        <p:nvPicPr>
          <p:cNvPr id="12" name="Picture 11">
            <a:extLst>
              <a:ext uri="{FF2B5EF4-FFF2-40B4-BE49-F238E27FC236}">
                <a16:creationId xmlns:a16="http://schemas.microsoft.com/office/drawing/2014/main" id="{3911A6E1-C85C-3C48-31B4-DED47C7CC9AE}"/>
              </a:ext>
            </a:extLst>
          </p:cNvPr>
          <p:cNvPicPr>
            <a:picLocks noChangeAspect="1"/>
          </p:cNvPicPr>
          <p:nvPr/>
        </p:nvPicPr>
        <p:blipFill rotWithShape="1">
          <a:blip r:embed="rId2"/>
          <a:srcRect b="2856"/>
          <a:stretch/>
        </p:blipFill>
        <p:spPr>
          <a:xfrm>
            <a:off x="1892655" y="1690689"/>
            <a:ext cx="8406690" cy="4497676"/>
          </a:xfrm>
          <a:prstGeom prst="rect">
            <a:avLst/>
          </a:prstGeom>
        </p:spPr>
      </p:pic>
      <p:cxnSp>
        <p:nvCxnSpPr>
          <p:cNvPr id="13" name="Straight Arrow Connector 12">
            <a:extLst>
              <a:ext uri="{FF2B5EF4-FFF2-40B4-BE49-F238E27FC236}">
                <a16:creationId xmlns:a16="http://schemas.microsoft.com/office/drawing/2014/main" id="{D65FEE87-9CE8-B026-3016-A0FBDBCDB21A}"/>
              </a:ext>
            </a:extLst>
          </p:cNvPr>
          <p:cNvCxnSpPr>
            <a:cxnSpLocks/>
          </p:cNvCxnSpPr>
          <p:nvPr/>
        </p:nvCxnSpPr>
        <p:spPr>
          <a:xfrm flipV="1">
            <a:off x="3195781" y="2218170"/>
            <a:ext cx="960582" cy="6912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906117"/>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39920</TotalTime>
  <Words>340</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Next LT Pro</vt:lpstr>
      <vt:lpstr>AvenirNext LT Pro Medium</vt:lpstr>
      <vt:lpstr>Rockwell</vt:lpstr>
      <vt:lpstr>Segoe UI</vt:lpstr>
      <vt:lpstr>ExploreVTI</vt:lpstr>
      <vt:lpstr>Setting up your Team (Table Host) page on OneCause</vt:lpstr>
      <vt:lpstr>But First.. What is the role of Table Host?</vt:lpstr>
      <vt:lpstr>Visit our page: https://p2p.onecause.com/bsabreakfast2023</vt:lpstr>
      <vt:lpstr>Type in a name to find an existing team or…</vt:lpstr>
      <vt:lpstr> Click on existing team and Join by clicking the blue Join the Team button </vt:lpstr>
      <vt:lpstr>Fill in your Team Information including a Team Name and you’ll have your customized URL for sharing.  Don’t forget to set a fundraising goal!  </vt:lpstr>
      <vt:lpstr>Put a personal touch on your page by adding a photo and/or video to demonstrate Scouting in Action for your donors to see and to help tell the Scouting story! At a minimum, share your Scouting “why” message  </vt:lpstr>
      <vt:lpstr>Go to the ‘What’s happening’ dropdown and select Leader Boards link to see how your team compares to other teams and fundraisers!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up your Team (Table Host) page on One Cause</dc:title>
  <dc:creator>Heather Lerner</dc:creator>
  <cp:lastModifiedBy>Tori Berninger</cp:lastModifiedBy>
  <cp:revision>7</cp:revision>
  <dcterms:created xsi:type="dcterms:W3CDTF">2022-02-23T02:36:24Z</dcterms:created>
  <dcterms:modified xsi:type="dcterms:W3CDTF">2023-02-15T19:24:16Z</dcterms:modified>
</cp:coreProperties>
</file>